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df" ContentType="application/pdf"/>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1000" r:id="rId2"/>
    <p:sldId id="1018" r:id="rId3"/>
    <p:sldId id="1059" r:id="rId4"/>
    <p:sldId id="1060" r:id="rId5"/>
    <p:sldId id="1061" r:id="rId6"/>
    <p:sldId id="1062" r:id="rId7"/>
    <p:sldId id="1063" r:id="rId8"/>
    <p:sldId id="287" r:id="rId9"/>
    <p:sldId id="288" r:id="rId10"/>
    <p:sldId id="289" r:id="rId11"/>
    <p:sldId id="290" r:id="rId12"/>
    <p:sldId id="298" r:id="rId13"/>
    <p:sldId id="299" r:id="rId14"/>
    <p:sldId id="256" r:id="rId15"/>
    <p:sldId id="258" r:id="rId16"/>
    <p:sldId id="259" r:id="rId17"/>
    <p:sldId id="303" r:id="rId18"/>
    <p:sldId id="307" r:id="rId19"/>
    <p:sldId id="304" r:id="rId20"/>
    <p:sldId id="305" r:id="rId21"/>
    <p:sldId id="1066" r:id="rId22"/>
    <p:sldId id="260" r:id="rId23"/>
    <p:sldId id="261" r:id="rId24"/>
    <p:sldId id="312" r:id="rId25"/>
    <p:sldId id="309" r:id="rId26"/>
    <p:sldId id="262" r:id="rId27"/>
    <p:sldId id="263" r:id="rId28"/>
    <p:sldId id="264" r:id="rId29"/>
    <p:sldId id="265" r:id="rId30"/>
    <p:sldId id="266" r:id="rId31"/>
    <p:sldId id="310" r:id="rId32"/>
    <p:sldId id="311" r:id="rId33"/>
    <p:sldId id="325" r:id="rId34"/>
    <p:sldId id="267" r:id="rId35"/>
    <p:sldId id="1068" r:id="rId36"/>
    <p:sldId id="1026" r:id="rId37"/>
    <p:sldId id="1019" r:id="rId38"/>
    <p:sldId id="313" r:id="rId39"/>
    <p:sldId id="1058" r:id="rId40"/>
    <p:sldId id="1020" r:id="rId41"/>
    <p:sldId id="316" r:id="rId42"/>
    <p:sldId id="1056" r:id="rId43"/>
    <p:sldId id="386" r:id="rId44"/>
    <p:sldId id="1057" r:id="rId45"/>
    <p:sldId id="387" r:id="rId46"/>
    <p:sldId id="1022" r:id="rId47"/>
    <p:sldId id="1023" r:id="rId48"/>
    <p:sldId id="1025" r:id="rId49"/>
    <p:sldId id="435" r:id="rId50"/>
    <p:sldId id="323" r:id="rId51"/>
    <p:sldId id="1021" r:id="rId52"/>
    <p:sldId id="436" r:id="rId53"/>
    <p:sldId id="395" r:id="rId54"/>
    <p:sldId id="1071" r:id="rId55"/>
    <p:sldId id="327" r:id="rId56"/>
    <p:sldId id="1073" r:id="rId57"/>
    <p:sldId id="328" r:id="rId58"/>
    <p:sldId id="269" r:id="rId59"/>
    <p:sldId id="270" r:id="rId60"/>
    <p:sldId id="322" r:id="rId61"/>
    <p:sldId id="271" r:id="rId62"/>
    <p:sldId id="272" r:id="rId63"/>
    <p:sldId id="273" r:id="rId64"/>
    <p:sldId id="274" r:id="rId65"/>
    <p:sldId id="1069" r:id="rId66"/>
    <p:sldId id="1075" r:id="rId67"/>
    <p:sldId id="1074" r:id="rId68"/>
    <p:sldId id="1072" r:id="rId69"/>
    <p:sldId id="1024" r:id="rId70"/>
    <p:sldId id="275" r:id="rId71"/>
    <p:sldId id="276" r:id="rId72"/>
    <p:sldId id="277" r:id="rId73"/>
    <p:sldId id="278" r:id="rId74"/>
    <p:sldId id="279" r:id="rId75"/>
    <p:sldId id="280" r:id="rId76"/>
    <p:sldId id="281" r:id="rId77"/>
    <p:sldId id="282" r:id="rId78"/>
    <p:sldId id="283" r:id="rId79"/>
    <p:sldId id="284" r:id="rId80"/>
    <p:sldId id="285" r:id="rId81"/>
    <p:sldId id="329" r:id="rId82"/>
    <p:sldId id="1053" r:id="rId83"/>
    <p:sldId id="1054" r:id="rId84"/>
    <p:sldId id="1055" r:id="rId85"/>
    <p:sldId id="291" r:id="rId86"/>
    <p:sldId id="292" r:id="rId87"/>
    <p:sldId id="293" r:id="rId88"/>
    <p:sldId id="294" r:id="rId89"/>
    <p:sldId id="295" r:id="rId90"/>
    <p:sldId id="296" r:id="rId91"/>
    <p:sldId id="297" r:id="rId92"/>
    <p:sldId id="1064" r:id="rId93"/>
    <p:sldId id="1065" r:id="rId94"/>
    <p:sldId id="314" r:id="rId95"/>
    <p:sldId id="315" r:id="rId96"/>
    <p:sldId id="317" r:id="rId97"/>
    <p:sldId id="321" r:id="rId98"/>
    <p:sldId id="320" r:id="rId99"/>
    <p:sldId id="319"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46"/>
    <p:restoredTop sz="96327"/>
  </p:normalViewPr>
  <p:slideViewPr>
    <p:cSldViewPr snapToGrid="0">
      <p:cViewPr varScale="1">
        <p:scale>
          <a:sx n="258" d="100"/>
          <a:sy n="258" d="100"/>
        </p:scale>
        <p:origin x="216" y="150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9/26/23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959B430-99BC-E547-AA92-8D90FAEF7D22}" type="slidenum">
              <a:rPr lang="en-US" altLang="x-none" sz="1200"/>
              <a:pPr eaLnBrk="1" hangingPunct="1"/>
              <a:t>8</a:t>
            </a:fld>
            <a:endParaRPr lang="en-US" altLang="x-none"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3854868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B59FD4-6030-452D-B49D-669B444710D6}" type="slidenum">
              <a:rPr lang="en-US" smtClean="0"/>
              <a:t>71</a:t>
            </a:fld>
            <a:endParaRPr lang="en-US"/>
          </a:p>
        </p:txBody>
      </p:sp>
    </p:spTree>
    <p:extLst>
      <p:ext uri="{BB962C8B-B14F-4D97-AF65-F5344CB8AC3E}">
        <p14:creationId xmlns:p14="http://schemas.microsoft.com/office/powerpoint/2010/main" val="419012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650BD-C8EE-CC43-B559-11FAC025490C}" type="slidenum">
              <a:rPr lang="en-US"/>
              <a:pPr/>
              <a:t>77</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53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5310D-31C8-694E-B6C6-8E6BE8752F7B}" type="slidenum">
              <a:rPr lang="en-US"/>
              <a:pPr/>
              <a:t>79</a:t>
            </a:fld>
            <a:endParaRPr 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300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FF3184-CB00-6048-B214-78A87EDA448E}" type="slidenum">
              <a:rPr lang="en-US" smtClean="0"/>
              <a:t>81</a:t>
            </a:fld>
            <a:endParaRPr lang="en-US"/>
          </a:p>
        </p:txBody>
      </p:sp>
    </p:spTree>
    <p:extLst>
      <p:ext uri="{BB962C8B-B14F-4D97-AF65-F5344CB8AC3E}">
        <p14:creationId xmlns:p14="http://schemas.microsoft.com/office/powerpoint/2010/main" val="1200175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EC0143-DB55-804E-BB8F-CF3DC4107D09}" type="slidenum">
              <a:rPr lang="en-US" altLang="x-none" sz="1200"/>
              <a:pPr eaLnBrk="1" hangingPunct="1"/>
              <a:t>85</a:t>
            </a:fld>
            <a:endParaRPr lang="en-US" altLang="x-none"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35876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3EDECAE-A834-054E-B2B8-8D4CCDB11809}" type="slidenum">
              <a:rPr lang="en-US" altLang="x-none" sz="1200"/>
              <a:pPr eaLnBrk="1" hangingPunct="1"/>
              <a:t>86</a:t>
            </a:fld>
            <a:endParaRPr lang="en-US" altLang="x-none"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948271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AEBCE8D-6B65-E840-AF13-05432F66C122}" type="slidenum">
              <a:rPr lang="en-US" altLang="x-none" sz="1200"/>
              <a:pPr eaLnBrk="1" hangingPunct="1"/>
              <a:t>87</a:t>
            </a:fld>
            <a:endParaRPr lang="en-US" altLang="x-none"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84903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DB72ACF-BF62-A548-BD44-BF27678544CC}" type="slidenum">
              <a:rPr lang="en-US" altLang="x-none" sz="1200"/>
              <a:pPr eaLnBrk="1" hangingPunct="1"/>
              <a:t>88</a:t>
            </a:fld>
            <a:endParaRPr lang="en-US" altLang="x-none"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745978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02926C-4030-E546-AFA9-4054AFC95FC1}" type="slidenum">
              <a:rPr lang="en-US" altLang="x-none" sz="1200"/>
              <a:pPr eaLnBrk="1" hangingPunct="1"/>
              <a:t>89</a:t>
            </a:fld>
            <a:endParaRPr lang="en-US" altLang="x-none"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3863208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C4BB99D-4B95-2943-965E-58186DA15B55}" type="slidenum">
              <a:rPr lang="en-US" altLang="x-none" sz="1200"/>
              <a:pPr eaLnBrk="1" hangingPunct="1"/>
              <a:t>90</a:t>
            </a:fld>
            <a:endParaRPr lang="en-US" altLang="x-none"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346852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9</a:t>
            </a:fld>
            <a:endParaRPr lang="en-US" altLang="x-none"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93076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D0E897C-8EC8-8D4C-90EA-6137B4DAF138}" type="slidenum">
              <a:rPr lang="en-US" altLang="x-none" sz="1200"/>
              <a:pPr eaLnBrk="1" hangingPunct="1"/>
              <a:t>91</a:t>
            </a:fld>
            <a:endParaRPr lang="en-US" altLang="x-none"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4816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F845D86-3088-F94E-9E13-1DB59550F17B}" type="slidenum">
              <a:rPr lang="en-US" altLang="x-none" sz="1200"/>
              <a:pPr eaLnBrk="1" hangingPunct="1"/>
              <a:t>10</a:t>
            </a:fld>
            <a:endParaRPr lang="en-US" altLang="x-none"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37859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2DE9EB-49E9-E340-89DA-25817C0829DA}" type="slidenum">
              <a:rPr lang="en-US" altLang="x-none" sz="1200"/>
              <a:pPr eaLnBrk="1" hangingPunct="1"/>
              <a:t>11</a:t>
            </a:fld>
            <a:endParaRPr lang="en-US" altLang="x-none"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84573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EF3D227-EADD-DA41-B3F3-35018068CF64}" type="slidenum">
              <a:rPr lang="en-US" altLang="x-none" sz="1200"/>
              <a:pPr eaLnBrk="1" hangingPunct="1"/>
              <a:t>12</a:t>
            </a:fld>
            <a:endParaRPr lang="en-US" altLang="x-none"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2966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B9B635-6E64-F743-8D42-4A727C50588B}" type="slidenum">
              <a:rPr lang="en-US" altLang="x-none" sz="1200"/>
              <a:pPr eaLnBrk="1" hangingPunct="1"/>
              <a:t>13</a:t>
            </a:fld>
            <a:endParaRPr lang="en-US" altLang="x-none"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3350571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16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868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p:spPr>
      </p:sp>
      <p:sp>
        <p:nvSpPr>
          <p:cNvPr id="120835"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485483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52578C-D7DB-D146-9148-4386F8D227EF}" type="slidenum">
              <a:rPr lang="en-US" smtClean="0"/>
              <a:t>64</a:t>
            </a:fld>
            <a:endParaRPr lang="en-US"/>
          </a:p>
        </p:txBody>
      </p:sp>
    </p:spTree>
    <p:extLst>
      <p:ext uri="{BB962C8B-B14F-4D97-AF65-F5344CB8AC3E}">
        <p14:creationId xmlns:p14="http://schemas.microsoft.com/office/powerpoint/2010/main" val="146344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8128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008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008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r>
              <a:rPr lang="en-US"/>
              <a:t>9/15/17</a:t>
            </a:r>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B73A50D-FF29-E14D-8E09-BB2A9E8E6EB3}" type="slidenum">
              <a:rPr lang="en-US"/>
              <a:pPr>
                <a:defRPr/>
              </a:pPr>
              <a:t>‹#›</a:t>
            </a:fld>
            <a:endParaRPr lang="en-US"/>
          </a:p>
        </p:txBody>
      </p:sp>
    </p:spTree>
    <p:extLst>
      <p:ext uri="{BB962C8B-B14F-4D97-AF65-F5344CB8AC3E}">
        <p14:creationId xmlns:p14="http://schemas.microsoft.com/office/powerpoint/2010/main" val="352137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FE90ECBF-839F-1E43-ABCF-7F8439FA7E28}" type="slidenum">
              <a:rPr lang="en-US" altLang="x-none"/>
              <a:pPr/>
              <a:t>‹#›</a:t>
            </a:fld>
            <a:endParaRPr lang="en-US" altLang="x-none"/>
          </a:p>
        </p:txBody>
      </p:sp>
    </p:spTree>
    <p:extLst>
      <p:ext uri="{BB962C8B-B14F-4D97-AF65-F5344CB8AC3E}">
        <p14:creationId xmlns:p14="http://schemas.microsoft.com/office/powerpoint/2010/main" val="725054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3175D4A0-E1D8-DD4C-BA19-96ED09223C6E}" type="slidenum">
              <a:rPr lang="en-US" altLang="x-none"/>
              <a:pPr/>
              <a:t>‹#›</a:t>
            </a:fld>
            <a:endParaRPr lang="en-US" altLang="x-none"/>
          </a:p>
        </p:txBody>
      </p:sp>
    </p:spTree>
    <p:extLst>
      <p:ext uri="{BB962C8B-B14F-4D97-AF65-F5344CB8AC3E}">
        <p14:creationId xmlns:p14="http://schemas.microsoft.com/office/powerpoint/2010/main" val="386259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r>
              <a:rPr lang="en-US"/>
              <a:t>9/11/2023</a:t>
            </a:r>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CS6120</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r>
              <a:rPr lang="en-US"/>
              <a:t>9/11/2023</a:t>
            </a:r>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CS6120</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r>
              <a:rPr lang="en-US"/>
              <a:t>9/11/2023</a:t>
            </a:r>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CS6120</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9/11/2023</a:t>
            </a:r>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CS6120</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kwchurch.github.io/index.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lrec-conf.org/lrec2004/doc/jelinek.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kwchurch.github.io/teaching/2023-fall/CS6120/assignments/assignment.02/HuggingFace_pipelines.html" TargetMode="External"/><Relationship Id="rId2" Type="http://schemas.openxmlformats.org/officeDocument/2006/relationships/hyperlink" Target="https://kwchurch.github.io/teaching/2023-fall/CS6120/assignments/assignment.01/Better_Together.html" TargetMode="External"/><Relationship Id="rId1" Type="http://schemas.openxmlformats.org/officeDocument/2006/relationships/slideLayout" Target="../slideLayouts/slideLayout4.xml"/><Relationship Id="rId4" Type="http://schemas.openxmlformats.org/officeDocument/2006/relationships/hyperlink" Target="https://colab.research.google.com/drive/1D2VCOqfoBPxJpSo6jWTnQY83Qgc81UuC?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techtalks.tv/talks/closing-session/60532/"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scipy.org/doc/scipy/reference/sparse.html" TargetMode="Externa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books.google.com/ngrams/graph?content=save+forests+from%2Csave+whales+from%2Csave+the+planet+from%2Csave+the+environment+from&amp;year_start=1800&amp;year_end=2000&amp;corpus=15&amp;smoothing=3&amp;share=&amp;direct_url=t1%3B%2Csave%20forests%20from%3B%2Cc0%3B.t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kwchurch.github.io/teaching/2023-fall/CS6120/assignments/assignment.02/HuggingFace_pipelines.html" TargetMode="External"/><Relationship Id="rId2" Type="http://schemas.openxmlformats.org/officeDocument/2006/relationships/hyperlink" Target="https://kwchurch.github.io/teaching/2023-fall/CS6120/assignments/assignment.01/Better_Together.html" TargetMode="External"/><Relationship Id="rId1" Type="http://schemas.openxmlformats.org/officeDocument/2006/relationships/slideLayout" Target="../slideLayouts/slideLayout4.xml"/><Relationship Id="rId4" Type="http://schemas.openxmlformats.org/officeDocument/2006/relationships/hyperlink" Target="https://colab.research.google.com/drive/1D2VCOqfoBPxJpSo6jWTnQY83Qgc81UuC?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scipy.org/doc/scipy/reference/sparse.html" TargetMode="Externa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web.stanford.edu/~jurafsky/slp3/slides/7_NB.pdf"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ordvec.colorado.edu/papers/Deerwester_1990.pdf"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pypi.org/project/annoy/"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www.nltk.org/howto/wordnet.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3.pdf"/><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radimrehurek.com/gensim/auto_examples/tutorials/run_annoy.html" TargetMode="External"/><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hyperlink" Target="https://pypi.org/project/annoy/" TargetMode="External"/><Relationship Id="rId5" Type="http://schemas.openxmlformats.org/officeDocument/2006/relationships/image" Target="../media/image67.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semanticscholar.org/product/api/gallery"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30.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520.png"/><Relationship Id="rId4" Type="http://schemas.openxmlformats.org/officeDocument/2006/relationships/hyperlink" Target="https://code.google.com/archive/p/word2vec/"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twitter.com/tallinzen"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hyperlink" Target="https://kwchurch.github.io/teaching/2023-fall/CS6120/assignments/assignment.02/HuggingFace_pipelines.html" TargetMode="External"/><Relationship Id="rId2" Type="http://schemas.openxmlformats.org/officeDocument/2006/relationships/hyperlink" Target="https://kwchurch.github.io/teaching/2023-fall/CS6120/assignments/assignment.01/Better_Together.html" TargetMode="External"/><Relationship Id="rId1" Type="http://schemas.openxmlformats.org/officeDocument/2006/relationships/slideLayout" Target="../slideLayouts/slideLayout4.xml"/><Relationship Id="rId4" Type="http://schemas.openxmlformats.org/officeDocument/2006/relationships/hyperlink" Target="https://colab.research.google.com/drive/1D2VCOqfoBPxJpSo6jWTnQY83Qgc81UuC?usp=sharing"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D2VCOqfoBPxJpSo6jWTnQY83Qgc81UuC?usp=sharin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Independent_and_identically_distributed_random_variables"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hyperlink" Target="https://nlp.stanford.edu/projects/glove/" TargetMode="Externa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tat.rutgers.edu/home/pingli/"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85.png"/><Relationship Id="rId7" Type="http://schemas.openxmlformats.org/officeDocument/2006/relationships/image" Target="../media/image87.w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oleObject" Target="../embeddings/oleObject2.bin"/><Relationship Id="rId11" Type="http://schemas.openxmlformats.org/officeDocument/2006/relationships/image" Target="../media/image89.wmf"/><Relationship Id="rId5" Type="http://schemas.openxmlformats.org/officeDocument/2006/relationships/image" Target="../media/image8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8.wmf"/></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8.png"/><Relationship Id="rId7" Type="http://schemas.openxmlformats.org/officeDocument/2006/relationships/oleObject" Target="../embeddings/oleObject6.bin"/><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00.wmf"/><Relationship Id="rId5" Type="http://schemas.openxmlformats.org/officeDocument/2006/relationships/oleObject" Target="../embeddings/oleObject5.bin"/><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03.wmf"/><Relationship Id="rId5" Type="http://schemas.openxmlformats.org/officeDocument/2006/relationships/oleObject" Target="../embeddings/oleObject8.bin"/><Relationship Id="rId4" Type="http://schemas.openxmlformats.org/officeDocument/2006/relationships/image" Target="../media/image102.wmf"/><Relationship Id="rId9" Type="http://schemas.openxmlformats.org/officeDocument/2006/relationships/image" Target="../media/image105.em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07.wmf"/><Relationship Id="rId4" Type="http://schemas.openxmlformats.org/officeDocument/2006/relationships/oleObject" Target="../embeddings/oleObject10.bin"/></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hyperlink" Target="https://doi.org/10.1017/S1351324900000139" TargetMode="Externa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www.columbia.edu/~kc3109/slides/svd.txt" TargetMode="External"/><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431.png"/></Relationships>
</file>

<file path=ppt/slides/_rels/slide9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3878C-7802-851C-79AE-6F8BD2E89CB7}"/>
              </a:ext>
            </a:extLst>
          </p:cNvPr>
          <p:cNvSpPr>
            <a:spLocks noGrp="1"/>
          </p:cNvSpPr>
          <p:nvPr>
            <p:ph type="ctrTitle"/>
          </p:nvPr>
        </p:nvSpPr>
        <p:spPr/>
        <p:txBody>
          <a:bodyPr/>
          <a:lstStyle/>
          <a:p>
            <a:r>
              <a:rPr lang="en-US" dirty="0"/>
              <a:t>CS6120: Lecture 3</a:t>
            </a:r>
          </a:p>
        </p:txBody>
      </p:sp>
      <p:sp>
        <p:nvSpPr>
          <p:cNvPr id="3" name="Subtitle 2">
            <a:extLst>
              <a:ext uri="{FF2B5EF4-FFF2-40B4-BE49-F238E27FC236}">
                <a16:creationId xmlns:a16="http://schemas.microsoft.com/office/drawing/2014/main" id="{2B3202AB-2370-4AC7-75C8-05B8B669DF0A}"/>
              </a:ext>
            </a:extLst>
          </p:cNvPr>
          <p:cNvSpPr>
            <a:spLocks noGrp="1"/>
          </p:cNvSpPr>
          <p:nvPr>
            <p:ph type="subTitle" idx="1"/>
          </p:nvPr>
        </p:nvSpPr>
        <p:spPr/>
        <p:txBody>
          <a:bodyPr/>
          <a:lstStyle/>
          <a:p>
            <a:r>
              <a:rPr lang="en-US" dirty="0"/>
              <a:t>Kenneth Church</a:t>
            </a:r>
          </a:p>
          <a:p>
            <a:r>
              <a:rPr lang="en-US" dirty="0">
                <a:hlinkClick r:id="rId2"/>
              </a:rPr>
              <a:t>https://kwchurch.github.io</a:t>
            </a:r>
            <a:endParaRPr lang="en-US" dirty="0"/>
          </a:p>
        </p:txBody>
      </p:sp>
      <p:sp>
        <p:nvSpPr>
          <p:cNvPr id="4" name="Footer Placeholder 3">
            <a:extLst>
              <a:ext uri="{FF2B5EF4-FFF2-40B4-BE49-F238E27FC236}">
                <a16:creationId xmlns:a16="http://schemas.microsoft.com/office/drawing/2014/main" id="{A77CACBC-85EF-6D85-B706-C8289CE0BC7E}"/>
              </a:ext>
            </a:extLst>
          </p:cNvPr>
          <p:cNvSpPr>
            <a:spLocks noGrp="1"/>
          </p:cNvSpPr>
          <p:nvPr>
            <p:ph type="ftr" sz="quarter" idx="11"/>
          </p:nvPr>
        </p:nvSpPr>
        <p:spPr/>
        <p:txBody>
          <a:bodyPr/>
          <a:lstStyle/>
          <a:p>
            <a:r>
              <a:rPr lang="en-US"/>
              <a:t>CS6120</a:t>
            </a:r>
          </a:p>
        </p:txBody>
      </p:sp>
      <p:sp>
        <p:nvSpPr>
          <p:cNvPr id="5" name="Date Placeholder 4">
            <a:extLst>
              <a:ext uri="{FF2B5EF4-FFF2-40B4-BE49-F238E27FC236}">
                <a16:creationId xmlns:a16="http://schemas.microsoft.com/office/drawing/2014/main" id="{E014A1BF-8EDC-11EF-6D4A-7FDB82FF3DEC}"/>
              </a:ext>
            </a:extLst>
          </p:cNvPr>
          <p:cNvSpPr>
            <a:spLocks noGrp="1"/>
          </p:cNvSpPr>
          <p:nvPr>
            <p:ph type="dt" sz="half" idx="10"/>
          </p:nvPr>
        </p:nvSpPr>
        <p:spPr/>
        <p:txBody>
          <a:bodyPr/>
          <a:lstStyle/>
          <a:p>
            <a:r>
              <a:rPr lang="en-US"/>
              <a:t>9/11/2023</a:t>
            </a:r>
          </a:p>
        </p:txBody>
      </p:sp>
      <p:sp>
        <p:nvSpPr>
          <p:cNvPr id="6" name="Slide Number Placeholder 5">
            <a:extLst>
              <a:ext uri="{FF2B5EF4-FFF2-40B4-BE49-F238E27FC236}">
                <a16:creationId xmlns:a16="http://schemas.microsoft.com/office/drawing/2014/main" id="{0ABE1FE3-7328-CEC6-D743-40735B3DCDF3}"/>
              </a:ext>
            </a:extLst>
          </p:cNvPr>
          <p:cNvSpPr>
            <a:spLocks noGrp="1"/>
          </p:cNvSpPr>
          <p:nvPr>
            <p:ph type="sldNum" sz="quarter" idx="12"/>
          </p:nvPr>
        </p:nvSpPr>
        <p:spPr/>
        <p:txBody>
          <a:bodyPr/>
          <a:lstStyle/>
          <a:p>
            <a:fld id="{968D9EE9-F5CC-E840-B721-2FE4EA623452}" type="slidenum">
              <a:rPr lang="en-US" smtClean="0"/>
              <a:t>1</a:t>
            </a:fld>
            <a:endParaRPr lang="en-US"/>
          </a:p>
        </p:txBody>
      </p:sp>
    </p:spTree>
    <p:extLst>
      <p:ext uri="{BB962C8B-B14F-4D97-AF65-F5344CB8AC3E}">
        <p14:creationId xmlns:p14="http://schemas.microsoft.com/office/powerpoint/2010/main" val="2381932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l="5429" t="9619" r="15714" b="12666"/>
          <a:stretch>
            <a:fillRect/>
          </a:stretch>
        </p:blipFill>
        <p:spPr bwMode="auto">
          <a:xfrm>
            <a:off x="2895600" y="1114426"/>
            <a:ext cx="77724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l="6313" t="10101" r="11626" b="12451"/>
          <a:stretch>
            <a:fillRect/>
          </a:stretch>
        </p:blipFill>
        <p:spPr bwMode="auto">
          <a:xfrm>
            <a:off x="1524000" y="0"/>
            <a:ext cx="2819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Oval 4"/>
          <p:cNvSpPr>
            <a:spLocks noChangeArrowheads="1"/>
          </p:cNvSpPr>
          <p:nvPr/>
        </p:nvSpPr>
        <p:spPr bwMode="auto">
          <a:xfrm>
            <a:off x="4191000" y="37789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1" name="Oval 5"/>
          <p:cNvSpPr>
            <a:spLocks noChangeArrowheads="1"/>
          </p:cNvSpPr>
          <p:nvPr/>
        </p:nvSpPr>
        <p:spPr bwMode="auto">
          <a:xfrm>
            <a:off x="4191000" y="50743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2" name="Oval 6"/>
          <p:cNvSpPr>
            <a:spLocks noChangeArrowheads="1"/>
          </p:cNvSpPr>
          <p:nvPr/>
        </p:nvSpPr>
        <p:spPr bwMode="auto">
          <a:xfrm>
            <a:off x="4191000" y="25597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6004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slide(fromTop)">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slide(fromBottom)">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08902"/>
                                        </p:tgtEl>
                                        <p:attrNameLst>
                                          <p:attrName>style.visibility</p:attrName>
                                        </p:attrNameLst>
                                      </p:cBhvr>
                                      <p:to>
                                        <p:strVal val="visible"/>
                                      </p:to>
                                    </p:set>
                                    <p:animEffect transition="in" filter="slide(fromTop)">
                                      <p:cBhvr>
                                        <p:cTn id="1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4286" t="10381" r="17429" b="10381"/>
          <a:stretch>
            <a:fillRect/>
          </a:stretch>
        </p:blipFill>
        <p:spPr bwMode="auto">
          <a:xfrm>
            <a:off x="3200400" y="1189038"/>
            <a:ext cx="7467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l="5429" t="9619" r="15714" b="12666"/>
          <a:stretch>
            <a:fillRect/>
          </a:stretch>
        </p:blipFill>
        <p:spPr bwMode="auto">
          <a:xfrm>
            <a:off x="1524000" y="1"/>
            <a:ext cx="3124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Oval 4"/>
          <p:cNvSpPr>
            <a:spLocks noChangeArrowheads="1"/>
          </p:cNvSpPr>
          <p:nvPr/>
        </p:nvSpPr>
        <p:spPr bwMode="auto">
          <a:xfrm>
            <a:off x="4191000" y="2445425"/>
            <a:ext cx="1143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49" name="Oval 5"/>
          <p:cNvSpPr>
            <a:spLocks noChangeArrowheads="1"/>
          </p:cNvSpPr>
          <p:nvPr/>
        </p:nvSpPr>
        <p:spPr bwMode="auto">
          <a:xfrm>
            <a:off x="6705600" y="4807625"/>
            <a:ext cx="3962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0" name="Oval 6"/>
          <p:cNvSpPr>
            <a:spLocks noChangeArrowheads="1"/>
          </p:cNvSpPr>
          <p:nvPr/>
        </p:nvSpPr>
        <p:spPr bwMode="auto">
          <a:xfrm>
            <a:off x="3276600" y="1447800"/>
            <a:ext cx="685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1" name="Line 7"/>
          <p:cNvSpPr>
            <a:spLocks noChangeShapeType="1"/>
          </p:cNvSpPr>
          <p:nvPr/>
        </p:nvSpPr>
        <p:spPr bwMode="auto">
          <a:xfrm flipH="1" flipV="1">
            <a:off x="3886200" y="1905000"/>
            <a:ext cx="4572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0952" name="Oval 8"/>
          <p:cNvSpPr>
            <a:spLocks noChangeArrowheads="1"/>
          </p:cNvSpPr>
          <p:nvPr/>
        </p:nvSpPr>
        <p:spPr bwMode="auto">
          <a:xfrm>
            <a:off x="1828800" y="838200"/>
            <a:ext cx="2971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3" name="Line 9"/>
          <p:cNvSpPr>
            <a:spLocks noChangeShapeType="1"/>
          </p:cNvSpPr>
          <p:nvPr/>
        </p:nvSpPr>
        <p:spPr bwMode="auto">
          <a:xfrm flipH="1" flipV="1">
            <a:off x="4724400" y="1295400"/>
            <a:ext cx="2819400" cy="3048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463990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slide(fromLeft)">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0950"/>
                                        </p:tgtEl>
                                        <p:attrNameLst>
                                          <p:attrName>style.visibility</p:attrName>
                                        </p:attrNameLst>
                                      </p:cBhvr>
                                      <p:to>
                                        <p:strVal val="visible"/>
                                      </p:to>
                                    </p:set>
                                    <p:animEffect transition="in" filter="slide(fromLeft)">
                                      <p:cBhvr>
                                        <p:cTn id="12" dur="500"/>
                                        <p:tgtEl>
                                          <p:spTgt spid="21095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095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10949"/>
                                        </p:tgtEl>
                                        <p:attrNameLst>
                                          <p:attrName>style.visibility</p:attrName>
                                        </p:attrNameLst>
                                      </p:cBhvr>
                                      <p:to>
                                        <p:strVal val="visible"/>
                                      </p:to>
                                    </p:set>
                                    <p:animEffect transition="in" filter="slide(fromRight)">
                                      <p:cBhvr>
                                        <p:cTn id="20" dur="500"/>
                                        <p:tgtEl>
                                          <p:spTgt spid="2109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10952"/>
                                        </p:tgtEl>
                                        <p:attrNameLst>
                                          <p:attrName>style.visibility</p:attrName>
                                        </p:attrNameLst>
                                      </p:cBhvr>
                                      <p:to>
                                        <p:strVal val="visible"/>
                                      </p:to>
                                    </p:set>
                                    <p:animEffect transition="in" filter="slide(fromLeft)">
                                      <p:cBhvr>
                                        <p:cTn id="25" dur="500"/>
                                        <p:tgtEl>
                                          <p:spTgt spid="210952"/>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10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x-none">
                <a:ea typeface="ＭＳ Ｐゴシック" charset="-128"/>
              </a:rPr>
              <a:t>Adaptation is Lexical</a:t>
            </a:r>
          </a:p>
        </p:txBody>
      </p:sp>
      <p:sp>
        <p:nvSpPr>
          <p:cNvPr id="64515" name="Rectangle 3"/>
          <p:cNvSpPr>
            <a:spLocks noGrp="1" noChangeArrowheads="1"/>
          </p:cNvSpPr>
          <p:nvPr>
            <p:ph type="body" sz="half" idx="1"/>
          </p:nvPr>
        </p:nvSpPr>
        <p:spPr/>
        <p:txBody>
          <a:bodyPr/>
          <a:lstStyle/>
          <a:p>
            <a:pPr eaLnBrk="1" hangingPunct="1"/>
            <a:r>
              <a:rPr lang="en-US" altLang="x-none">
                <a:ea typeface="ＭＳ Ｐゴシック" charset="-128"/>
              </a:rPr>
              <a:t>Lexical: adaptation is</a:t>
            </a:r>
          </a:p>
          <a:p>
            <a:pPr lvl="1" eaLnBrk="1" hangingPunct="1"/>
            <a:r>
              <a:rPr lang="en-US" altLang="x-none">
                <a:ea typeface="ＭＳ Ｐゴシック" charset="-128"/>
              </a:rPr>
              <a:t>Stronger for good keywords (</a:t>
            </a:r>
            <a:r>
              <a:rPr lang="en-US" altLang="x-none" i="1">
                <a:ea typeface="ＭＳ Ｐゴシック" charset="-128"/>
              </a:rPr>
              <a:t>Kennedy</a:t>
            </a:r>
            <a:r>
              <a:rPr lang="en-US" altLang="x-none">
                <a:ea typeface="ＭＳ Ｐゴシック" charset="-128"/>
              </a:rPr>
              <a:t>)</a:t>
            </a:r>
          </a:p>
          <a:p>
            <a:pPr lvl="1" eaLnBrk="1" hangingPunct="1"/>
            <a:r>
              <a:rPr lang="en-US" altLang="x-none">
                <a:ea typeface="ＭＳ Ｐゴシック" charset="-128"/>
              </a:rPr>
              <a:t>Than random strings, function words (</a:t>
            </a:r>
            <a:r>
              <a:rPr lang="en-US" altLang="x-none" i="1">
                <a:ea typeface="ＭＳ Ｐゴシック" charset="-128"/>
              </a:rPr>
              <a:t>except</a:t>
            </a:r>
            <a:r>
              <a:rPr lang="en-US" altLang="x-none">
                <a:ea typeface="ＭＳ Ｐゴシック" charset="-128"/>
              </a:rPr>
              <a:t>), etc.</a:t>
            </a:r>
          </a:p>
          <a:p>
            <a:pPr eaLnBrk="1" hangingPunct="1"/>
            <a:r>
              <a:rPr lang="en-US" altLang="x-none">
                <a:ea typeface="ＭＳ Ｐゴシック" charset="-128"/>
              </a:rPr>
              <a:t>Content ≠ low frequency</a:t>
            </a:r>
          </a:p>
        </p:txBody>
      </p:sp>
      <p:graphicFrame>
        <p:nvGraphicFramePr>
          <p:cNvPr id="227332" name="Group 4"/>
          <p:cNvGraphicFramePr>
            <a:graphicFrameLocks noGrp="1"/>
          </p:cNvGraphicFramePr>
          <p:nvPr>
            <p:ph sz="half" idx="2"/>
          </p:nvPr>
        </p:nvGraphicFramePr>
        <p:xfrm>
          <a:off x="189003" y="3611880"/>
          <a:ext cx="6243742" cy="2834640"/>
        </p:xfrm>
        <a:graphic>
          <a:graphicData uri="http://schemas.openxmlformats.org/drawingml/2006/table">
            <a:tbl>
              <a:tblPr/>
              <a:tblGrid>
                <a:gridCol w="1220083">
                  <a:extLst>
                    <a:ext uri="{9D8B030D-6E8A-4147-A177-3AD203B41FA5}">
                      <a16:colId xmlns:a16="http://schemas.microsoft.com/office/drawing/2014/main" val="20000"/>
                    </a:ext>
                  </a:extLst>
                </a:gridCol>
                <a:gridCol w="1220082">
                  <a:extLst>
                    <a:ext uri="{9D8B030D-6E8A-4147-A177-3AD203B41FA5}">
                      <a16:colId xmlns:a16="http://schemas.microsoft.com/office/drawing/2014/main" val="20001"/>
                    </a:ext>
                  </a:extLst>
                </a:gridCol>
                <a:gridCol w="1218879">
                  <a:extLst>
                    <a:ext uri="{9D8B030D-6E8A-4147-A177-3AD203B41FA5}">
                      <a16:colId xmlns:a16="http://schemas.microsoft.com/office/drawing/2014/main" val="20002"/>
                    </a:ext>
                  </a:extLst>
                </a:gridCol>
                <a:gridCol w="1222493">
                  <a:extLst>
                    <a:ext uri="{9D8B030D-6E8A-4147-A177-3AD203B41FA5}">
                      <a16:colId xmlns:a16="http://schemas.microsoft.com/office/drawing/2014/main" val="20003"/>
                    </a:ext>
                  </a:extLst>
                </a:gridCol>
                <a:gridCol w="1362205">
                  <a:extLst>
                    <a:ext uri="{9D8B030D-6E8A-4147-A177-3AD203B41FA5}">
                      <a16:colId xmlns:a16="http://schemas.microsoft.com/office/drawing/2014/main" val="20004"/>
                    </a:ext>
                  </a:extLst>
                </a:gridCol>
              </a:tblGrid>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prior</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source</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word</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588">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0.27</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0.0091</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0.40</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0.0084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Kennedy</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0.32</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0.049</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except</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a:blip r:embed="rId3"/>
          <a:stretch>
            <a:fillRect/>
          </a:stretch>
        </p:blipFill>
        <p:spPr>
          <a:xfrm>
            <a:off x="6637996" y="3220853"/>
            <a:ext cx="5477804" cy="3526446"/>
          </a:xfrm>
          <a:prstGeom prst="rect">
            <a:avLst/>
          </a:prstGeom>
        </p:spPr>
      </p:pic>
      <p:sp>
        <p:nvSpPr>
          <p:cNvPr id="4" name="Rounded Rectangle 3"/>
          <p:cNvSpPr/>
          <p:nvPr/>
        </p:nvSpPr>
        <p:spPr>
          <a:xfrm>
            <a:off x="7323186" y="3725481"/>
            <a:ext cx="2335913" cy="2415773"/>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414097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x-none">
                <a:ea typeface="ＭＳ Ｐゴシック" charset="-128"/>
              </a:rPr>
              <a:t>Adaptation Conclusions</a:t>
            </a:r>
          </a:p>
        </p:txBody>
      </p:sp>
      <p:sp>
        <p:nvSpPr>
          <p:cNvPr id="70659" name="Rectangle 3"/>
          <p:cNvSpPr>
            <a:spLocks noGrp="1" noChangeArrowheads="1"/>
          </p:cNvSpPr>
          <p:nvPr>
            <p:ph type="body" idx="1"/>
          </p:nvPr>
        </p:nvSpPr>
        <p:spPr/>
        <p:txBody>
          <a:bodyPr/>
          <a:lstStyle/>
          <a:p>
            <a:pPr marL="990600" lvl="1" indent="-533400">
              <a:buFontTx/>
              <a:buAutoNum type="arabicPeriod"/>
            </a:pPr>
            <a:r>
              <a:rPr lang="en-US" altLang="x-none" dirty="0">
                <a:ea typeface="ＭＳ Ｐゴシック" charset="-128"/>
              </a:rPr>
              <a:t>Large magnitude (p/2 &gt;&gt; p</a:t>
            </a:r>
            <a:r>
              <a:rPr lang="en-US" altLang="x-none" baseline="30000" dirty="0">
                <a:ea typeface="ＭＳ Ｐゴシック" charset="-128"/>
              </a:rPr>
              <a:t>2</a:t>
            </a:r>
            <a:r>
              <a:rPr lang="en-US" altLang="x-none" dirty="0">
                <a:ea typeface="ＭＳ Ｐゴシック" charset="-128"/>
              </a:rPr>
              <a:t>); </a:t>
            </a:r>
            <a:r>
              <a:rPr lang="en-US" altLang="x-none" i="1" u="sng" dirty="0">
                <a:ea typeface="ＭＳ Ｐゴシック" charset="-128"/>
              </a:rPr>
              <a:t>big</a:t>
            </a:r>
            <a:r>
              <a:rPr lang="en-US" altLang="x-none" dirty="0">
                <a:ea typeface="ＭＳ Ｐゴシック" charset="-128"/>
              </a:rPr>
              <a:t> quantity discounts</a:t>
            </a:r>
          </a:p>
          <a:p>
            <a:pPr marL="990600" lvl="1" indent="-533400">
              <a:buFontTx/>
              <a:buAutoNum type="arabicPeriod"/>
            </a:pPr>
            <a:r>
              <a:rPr lang="en-US" altLang="x-none" dirty="0">
                <a:ea typeface="ＭＳ Ｐゴシック" charset="-128"/>
              </a:rPr>
              <a:t>Distinctive shape</a:t>
            </a:r>
          </a:p>
          <a:p>
            <a:pPr marL="1371600" lvl="2" indent="-457200"/>
            <a:r>
              <a:rPr lang="en-US" altLang="x-none" dirty="0">
                <a:ea typeface="ＭＳ Ｐゴシック" charset="-128"/>
              </a:rPr>
              <a:t>1</a:t>
            </a:r>
            <a:r>
              <a:rPr lang="en-US" altLang="x-none" baseline="30000" dirty="0">
                <a:ea typeface="ＭＳ Ｐゴシック" charset="-128"/>
              </a:rPr>
              <a:t>st</a:t>
            </a:r>
            <a:r>
              <a:rPr lang="en-US" altLang="x-none" dirty="0">
                <a:ea typeface="ＭＳ Ｐゴシック" charset="-128"/>
              </a:rPr>
              <a:t> mention depends on </a:t>
            </a:r>
            <a:r>
              <a:rPr lang="en-US" altLang="x-none" dirty="0" err="1">
                <a:ea typeface="ＭＳ Ｐゴシック" charset="-128"/>
              </a:rPr>
              <a:t>freq</a:t>
            </a:r>
            <a:endParaRPr lang="en-US" altLang="x-none" dirty="0">
              <a:ea typeface="ＭＳ Ｐゴシック" charset="-128"/>
            </a:endParaRPr>
          </a:p>
          <a:p>
            <a:pPr marL="1371600" lvl="2" indent="-457200"/>
            <a:r>
              <a:rPr lang="en-US" altLang="x-none" dirty="0">
                <a:ea typeface="ＭＳ Ｐゴシック" charset="-128"/>
              </a:rPr>
              <a:t>2</a:t>
            </a:r>
            <a:r>
              <a:rPr lang="en-US" altLang="x-none" baseline="30000" dirty="0">
                <a:ea typeface="ＭＳ Ｐゴシック" charset="-128"/>
              </a:rPr>
              <a:t>nd</a:t>
            </a:r>
            <a:r>
              <a:rPr lang="en-US" altLang="x-none" dirty="0">
                <a:ea typeface="ＭＳ Ｐゴシック" charset="-128"/>
              </a:rPr>
              <a:t> does not</a:t>
            </a:r>
          </a:p>
          <a:p>
            <a:pPr marL="1371600" lvl="2" indent="-457200"/>
            <a:r>
              <a:rPr lang="en-US" altLang="x-none" dirty="0">
                <a:ea typeface="ＭＳ Ｐゴシック" charset="-128"/>
              </a:rPr>
              <a:t>Priming: between 1</a:t>
            </a:r>
            <a:r>
              <a:rPr lang="en-US" altLang="x-none" baseline="30000" dirty="0">
                <a:ea typeface="ＭＳ Ｐゴシック" charset="-128"/>
              </a:rPr>
              <a:t>st</a:t>
            </a:r>
            <a:r>
              <a:rPr lang="en-US" altLang="x-none" dirty="0">
                <a:ea typeface="ＭＳ Ｐゴシック" charset="-128"/>
              </a:rPr>
              <a:t> mention and 2</a:t>
            </a:r>
            <a:r>
              <a:rPr lang="en-US" altLang="x-none" baseline="30000" dirty="0">
                <a:ea typeface="ＭＳ Ｐゴシック" charset="-128"/>
              </a:rPr>
              <a:t>nd</a:t>
            </a:r>
          </a:p>
          <a:p>
            <a:pPr marL="990600" lvl="1" indent="-533400">
              <a:buFontTx/>
              <a:buAutoNum type="arabicPeriod"/>
            </a:pPr>
            <a:r>
              <a:rPr lang="en-US" altLang="x-none" dirty="0">
                <a:ea typeface="ＭＳ Ｐゴシック" charset="-128"/>
              </a:rPr>
              <a:t>Lexical: </a:t>
            </a:r>
          </a:p>
          <a:p>
            <a:pPr marL="1371600" lvl="2" indent="-457200">
              <a:buFontTx/>
              <a:buChar char="–"/>
            </a:pPr>
            <a:r>
              <a:rPr lang="en-US" altLang="x-none" dirty="0">
                <a:ea typeface="ＭＳ Ｐゴシック" charset="-128"/>
              </a:rPr>
              <a:t>Independence assumptions aren’t bad for meaningless random strings, function words, common first names, etc.</a:t>
            </a:r>
          </a:p>
          <a:p>
            <a:pPr marL="1371600" lvl="2" indent="-457200">
              <a:buFontTx/>
              <a:buChar char="–"/>
            </a:pPr>
            <a:r>
              <a:rPr lang="en-US" altLang="x-none" dirty="0">
                <a:ea typeface="ＭＳ Ｐゴシック" charset="-128"/>
              </a:rPr>
              <a:t>More adaptation for content words (good keywords, OOV)</a:t>
            </a:r>
          </a:p>
          <a:p>
            <a:pPr marL="609600" indent="-609600"/>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112356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Word Association Norms, Mutual Information and Lexicography</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5412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cstate="print"/>
          <a:srcRect l="51786" t="28294" r="31206" b="32822"/>
          <a:stretch/>
        </p:blipFill>
        <p:spPr bwMode="auto">
          <a:xfrm>
            <a:off x="0" y="-114420"/>
            <a:ext cx="5868528" cy="4318359"/>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63928" t="32178" r="28215" b="43412"/>
          <a:stretch>
            <a:fillRect/>
          </a:stretch>
        </p:blipFill>
        <p:spPr bwMode="auto">
          <a:xfrm>
            <a:off x="5333836" y="0"/>
            <a:ext cx="6800654" cy="6800654"/>
          </a:xfrm>
          <a:prstGeom prst="rect">
            <a:avLst/>
          </a:prstGeom>
          <a:noFill/>
          <a:ln w="9525">
            <a:noFill/>
            <a:miter lim="800000"/>
            <a:headEnd/>
            <a:tailEnd/>
          </a:ln>
        </p:spPr>
      </p:pic>
      <p:pic>
        <p:nvPicPr>
          <p:cNvPr id="2052" name="Picture 4" descr="Picture"/>
          <p:cNvPicPr>
            <a:picLocks noChangeAspect="1" noChangeArrowheads="1"/>
          </p:cNvPicPr>
          <p:nvPr/>
        </p:nvPicPr>
        <p:blipFill>
          <a:blip r:embed="rId4" cstate="print"/>
          <a:srcRect/>
          <a:stretch>
            <a:fillRect/>
          </a:stretch>
        </p:blipFill>
        <p:spPr bwMode="auto">
          <a:xfrm>
            <a:off x="167951" y="860661"/>
            <a:ext cx="4564994" cy="5939993"/>
          </a:xfrm>
          <a:prstGeom prst="rect">
            <a:avLst/>
          </a:prstGeom>
          <a:noFill/>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4343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200" y="365125"/>
            <a:ext cx="7407350" cy="892645"/>
          </a:xfrm>
          <a:solidFill>
            <a:srgbClr val="FFFF00"/>
          </a:solidFill>
        </p:spPr>
        <p:txBody>
          <a:bodyPr>
            <a:normAutofit/>
          </a:bodyPr>
          <a:lstStyle/>
          <a:p>
            <a:r>
              <a:rPr lang="en-US" dirty="0"/>
              <a:t>There is no data like more data</a:t>
            </a:r>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20596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880190" y="6176963"/>
            <a:ext cx="7510485" cy="591805"/>
          </a:xfrm>
        </p:spPr>
        <p:txBody>
          <a:bodyPr>
            <a:normAutofit/>
          </a:bodyPr>
          <a:lstStyle/>
          <a:p>
            <a:r>
              <a:rPr lang="en-US" sz="2800" dirty="0">
                <a:hlinkClick r:id="rId2"/>
              </a:rPr>
              <a:t>http://www.lrec-conf.org/lrec2004/doc/jelinek.pdf</a:t>
            </a:r>
            <a:r>
              <a:rPr lang="en-US" sz="2800" dirty="0"/>
              <a:t> </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971" y="195800"/>
            <a:ext cx="9483153" cy="5981163"/>
          </a:xfrm>
        </p:spPr>
      </p:pic>
      <p:sp>
        <p:nvSpPr>
          <p:cNvPr id="5" name="Date Placeholder 4"/>
          <p:cNvSpPr>
            <a:spLocks noGrp="1"/>
          </p:cNvSpPr>
          <p:nvPr>
            <p:ph type="dt" sz="half" idx="10"/>
          </p:nvPr>
        </p:nvSpPr>
        <p:spPr/>
        <p:txBody>
          <a:bodyPr/>
          <a:lstStyle/>
          <a:p>
            <a:r>
              <a:rPr lang="en-US"/>
              <a:t>9/15/17</a:t>
            </a:r>
          </a:p>
        </p:txBody>
      </p:sp>
      <p:sp>
        <p:nvSpPr>
          <p:cNvPr id="11" name="Rounded Rectangle 10"/>
          <p:cNvSpPr/>
          <p:nvPr/>
        </p:nvSpPr>
        <p:spPr>
          <a:xfrm>
            <a:off x="1178086" y="148506"/>
            <a:ext cx="9548037" cy="5895039"/>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57821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9/15/17</a:t>
            </a:r>
          </a:p>
        </p:txBody>
      </p:sp>
      <p:pic>
        <p:nvPicPr>
          <p:cNvPr id="7" name="Content Placeholder 6"/>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892595" y="45256"/>
            <a:ext cx="8263624" cy="6676219"/>
          </a:xfrm>
        </p:spPr>
      </p:pic>
    </p:spTree>
    <p:extLst>
      <p:ext uri="{BB962C8B-B14F-4D97-AF65-F5344CB8AC3E}">
        <p14:creationId xmlns:p14="http://schemas.microsoft.com/office/powerpoint/2010/main" val="1149720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pPr>
              <a:defRPr/>
            </a:pPr>
            <a:r>
              <a:rPr lang="en-US"/>
              <a:t>9/15/17</a:t>
            </a:r>
          </a:p>
        </p:txBody>
      </p:sp>
      <p:sp>
        <p:nvSpPr>
          <p:cNvPr id="119810" name="Rectangle 2"/>
          <p:cNvSpPr>
            <a:spLocks noGrp="1"/>
          </p:cNvSpPr>
          <p:nvPr>
            <p:ph type="title"/>
          </p:nvPr>
        </p:nvSpPr>
        <p:spPr/>
        <p:txBody>
          <a:bodyPr>
            <a:normAutofit/>
          </a:bodyPr>
          <a:lstStyle/>
          <a:p>
            <a:r>
              <a:rPr lang="en-US" sz="4000"/>
              <a:t>“</a:t>
            </a:r>
            <a:r>
              <a:rPr lang="en-US" sz="4000" i="1"/>
              <a:t>It never pays to think until you’ve run out of data</a:t>
            </a:r>
            <a:r>
              <a:rPr lang="en-US" sz="4000"/>
              <a:t>” – Eric Brill</a:t>
            </a:r>
          </a:p>
        </p:txBody>
      </p:sp>
      <p:pic>
        <p:nvPicPr>
          <p:cNvPr id="119811" name="Picture 3" descr="Figure2"/>
          <p:cNvPicPr>
            <a:picLocks noGrp="1" noChangeAspect="1" noChangeArrowheads="1"/>
          </p:cNvPicPr>
          <p:nvPr>
            <p:ph idx="1"/>
          </p:nvPr>
        </p:nvPicPr>
        <p:blipFill>
          <a:blip r:embed="rId3" cstate="print"/>
          <a:srcRect/>
          <a:stretch>
            <a:fillRect/>
          </a:stretch>
        </p:blipFill>
        <p:spPr>
          <a:xfrm>
            <a:off x="2743200" y="1447801"/>
            <a:ext cx="6324600" cy="5059363"/>
          </a:xfrm>
          <a:noFill/>
          <a:ln/>
        </p:spPr>
      </p:pic>
      <p:sp>
        <p:nvSpPr>
          <p:cNvPr id="119812" name="Text Box 4"/>
          <p:cNvSpPr txBox="1">
            <a:spLocks noChangeArrowheads="1"/>
          </p:cNvSpPr>
          <p:nvPr/>
        </p:nvSpPr>
        <p:spPr bwMode="auto">
          <a:xfrm>
            <a:off x="3352801" y="1828800"/>
            <a:ext cx="5084763" cy="304800"/>
          </a:xfrm>
          <a:prstGeom prst="rect">
            <a:avLst/>
          </a:prstGeom>
          <a:noFill/>
          <a:ln w="9525">
            <a:noFill/>
            <a:miter lim="800000"/>
            <a:headEnd/>
            <a:tailEnd/>
          </a:ln>
          <a:effectLst/>
        </p:spPr>
        <p:txBody>
          <a:bodyPr wrap="none">
            <a:spAutoFit/>
          </a:bodyPr>
          <a:lstStyle/>
          <a:p>
            <a:pPr algn="ctr"/>
            <a:r>
              <a:rPr lang="en-US" sz="1400">
                <a:latin typeface="Times New Roman" pitchFamily="18" charset="0"/>
              </a:rPr>
              <a:t>Banko &amp; Brill:  Mitigating the Paucity-of-Data Problem (HLT 2001)</a:t>
            </a:r>
          </a:p>
        </p:txBody>
      </p:sp>
      <p:sp>
        <p:nvSpPr>
          <p:cNvPr id="119813" name="AutoShape 5"/>
          <p:cNvSpPr>
            <a:spLocks noChangeArrowheads="1"/>
          </p:cNvSpPr>
          <p:nvPr/>
        </p:nvSpPr>
        <p:spPr bwMode="auto">
          <a:xfrm>
            <a:off x="2971800" y="5257800"/>
            <a:ext cx="6172200" cy="1264980"/>
          </a:xfrm>
          <a:prstGeom prst="cloudCallout">
            <a:avLst>
              <a:gd name="adj1" fmla="val -1259"/>
              <a:gd name="adj2" fmla="val -153245"/>
            </a:avLst>
          </a:prstGeom>
          <a:solidFill>
            <a:srgbClr val="CC0000"/>
          </a:solidFill>
          <a:ln w="9525">
            <a:solidFill>
              <a:schemeClr val="tx1"/>
            </a:solidFill>
            <a:round/>
            <a:headEnd/>
            <a:tailEnd/>
          </a:ln>
          <a:effectLst/>
        </p:spPr>
        <p:txBody>
          <a:bodyPr>
            <a:spAutoFit/>
          </a:bodyPr>
          <a:lstStyle/>
          <a:p>
            <a:pPr algn="ctr"/>
            <a:r>
              <a:rPr lang="en-US" sz="2400" b="1">
                <a:solidFill>
                  <a:srgbClr val="FFFF00"/>
                </a:solidFill>
              </a:rPr>
              <a:t>Fire everybody and </a:t>
            </a:r>
          </a:p>
          <a:p>
            <a:pPr algn="ctr"/>
            <a:r>
              <a:rPr lang="en-US" sz="2400" b="1">
                <a:solidFill>
                  <a:srgbClr val="FFFF00"/>
                </a:solidFill>
              </a:rPr>
              <a:t>spend the money on data</a:t>
            </a:r>
          </a:p>
        </p:txBody>
      </p:sp>
      <p:sp>
        <p:nvSpPr>
          <p:cNvPr id="119814" name="AutoShape 6"/>
          <p:cNvSpPr>
            <a:spLocks noChangeArrowheads="1"/>
          </p:cNvSpPr>
          <p:nvPr/>
        </p:nvSpPr>
        <p:spPr bwMode="auto">
          <a:xfrm>
            <a:off x="8534400" y="3200400"/>
            <a:ext cx="2238508" cy="830997"/>
          </a:xfrm>
          <a:prstGeom prst="wedgeRectCallout">
            <a:avLst>
              <a:gd name="adj1" fmla="val -87693"/>
              <a:gd name="adj2" fmla="val -43449"/>
            </a:avLst>
          </a:prstGeom>
          <a:solidFill>
            <a:srgbClr val="FFFF00"/>
          </a:solidFill>
          <a:ln w="9525">
            <a:solidFill>
              <a:schemeClr val="tx1"/>
            </a:solidFill>
            <a:miter lim="800000"/>
            <a:headEnd/>
            <a:tailEnd/>
          </a:ln>
          <a:effectLst/>
        </p:spPr>
        <p:txBody>
          <a:bodyPr wrap="square">
            <a:spAutoFit/>
          </a:bodyPr>
          <a:lstStyle/>
          <a:p>
            <a:pPr algn="ctr"/>
            <a:r>
              <a:rPr lang="en-US" sz="2400" dirty="0"/>
              <a:t>There is no data like more data</a:t>
            </a:r>
          </a:p>
        </p:txBody>
      </p:sp>
      <p:sp>
        <p:nvSpPr>
          <p:cNvPr id="119815" name="AutoShape 7"/>
          <p:cNvSpPr>
            <a:spLocks noChangeArrowheads="1"/>
          </p:cNvSpPr>
          <p:nvPr/>
        </p:nvSpPr>
        <p:spPr bwMode="auto">
          <a:xfrm>
            <a:off x="1752600" y="2438400"/>
            <a:ext cx="2362200" cy="831850"/>
          </a:xfrm>
          <a:prstGeom prst="wedgeRectCallout">
            <a:avLst>
              <a:gd name="adj1" fmla="val 54435"/>
              <a:gd name="adj2" fmla="val 89315"/>
            </a:avLst>
          </a:prstGeom>
          <a:solidFill>
            <a:srgbClr val="FFFF00"/>
          </a:solidFill>
          <a:ln w="9525">
            <a:solidFill>
              <a:schemeClr val="tx1"/>
            </a:solidFill>
            <a:miter lim="800000"/>
            <a:headEnd/>
            <a:tailEnd/>
          </a:ln>
          <a:effectLst/>
        </p:spPr>
        <p:txBody>
          <a:bodyPr>
            <a:spAutoFit/>
          </a:bodyPr>
          <a:lstStyle/>
          <a:p>
            <a:pPr algn="ctr"/>
            <a:r>
              <a:rPr lang="en-US" sz="2400"/>
              <a:t>No consistently</a:t>
            </a:r>
          </a:p>
          <a:p>
            <a:pPr algn="ctr"/>
            <a:r>
              <a:rPr lang="en-US" sz="2400"/>
              <a:t>best learner</a:t>
            </a:r>
          </a:p>
        </p:txBody>
      </p:sp>
      <p:sp>
        <p:nvSpPr>
          <p:cNvPr id="119816" name="AutoShape 8"/>
          <p:cNvSpPr>
            <a:spLocks noChangeArrowheads="1"/>
          </p:cNvSpPr>
          <p:nvPr/>
        </p:nvSpPr>
        <p:spPr bwMode="auto">
          <a:xfrm rot="16200000">
            <a:off x="9453563" y="4735512"/>
            <a:ext cx="3505200" cy="466725"/>
          </a:xfrm>
          <a:prstGeom prst="wedgeRectCallout">
            <a:avLst>
              <a:gd name="adj1" fmla="val -24005"/>
              <a:gd name="adj2" fmla="val -406604"/>
            </a:avLst>
          </a:prstGeom>
          <a:solidFill>
            <a:srgbClr val="FFC000"/>
          </a:solidFill>
          <a:ln w="9525">
            <a:solidFill>
              <a:schemeClr val="tx1"/>
            </a:solidFill>
            <a:miter lim="800000"/>
            <a:headEnd/>
            <a:tailEnd/>
          </a:ln>
          <a:effectLst/>
        </p:spPr>
        <p:txBody>
          <a:bodyPr>
            <a:spAutoFit/>
          </a:bodyPr>
          <a:lstStyle/>
          <a:p>
            <a:pPr algn="ctr"/>
            <a:r>
              <a:rPr lang="en-US" sz="2400"/>
              <a:t>Quoted out of context</a:t>
            </a:r>
          </a:p>
        </p:txBody>
      </p:sp>
      <p:sp>
        <p:nvSpPr>
          <p:cNvPr id="119817" name="AutoShape 9"/>
          <p:cNvSpPr>
            <a:spLocks noChangeArrowheads="1"/>
          </p:cNvSpPr>
          <p:nvPr/>
        </p:nvSpPr>
        <p:spPr bwMode="auto">
          <a:xfrm>
            <a:off x="3962400" y="1447800"/>
            <a:ext cx="6477000" cy="831850"/>
          </a:xfrm>
          <a:prstGeom prst="wedgeRectCallout">
            <a:avLst>
              <a:gd name="adj1" fmla="val -12255"/>
              <a:gd name="adj2" fmla="val 95037"/>
            </a:avLst>
          </a:prstGeom>
          <a:solidFill>
            <a:srgbClr val="FFFF00"/>
          </a:solidFill>
          <a:ln w="9525">
            <a:solidFill>
              <a:schemeClr val="tx1"/>
            </a:solidFill>
            <a:miter lim="800000"/>
            <a:headEnd/>
            <a:tailEnd/>
          </a:ln>
          <a:effectLst/>
        </p:spPr>
        <p:txBody>
          <a:bodyPr>
            <a:spAutoFit/>
          </a:bodyPr>
          <a:lstStyle/>
          <a:p>
            <a:pPr algn="ctr"/>
            <a:r>
              <a:rPr lang="en-US" sz="2400"/>
              <a:t>Moore’s Law Constant:</a:t>
            </a:r>
          </a:p>
          <a:p>
            <a:pPr algn="ctr"/>
            <a:r>
              <a:rPr lang="en-US" sz="2400"/>
              <a:t>Data Collection Rates </a:t>
            </a:r>
            <a:r>
              <a:rPr lang="en-US" sz="2400">
                <a:sym typeface="Wingdings" pitchFamily="2" charset="2"/>
              </a:rPr>
              <a:t> Improvement Rates </a:t>
            </a:r>
            <a:endParaRPr lang="en-US" sz="2400"/>
          </a:p>
        </p:txBody>
      </p:sp>
    </p:spTree>
    <p:extLst>
      <p:ext uri="{BB962C8B-B14F-4D97-AF65-F5344CB8AC3E}">
        <p14:creationId xmlns:p14="http://schemas.microsoft.com/office/powerpoint/2010/main" val="342045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slide(fromLeft)">
                                      <p:cBhvr>
                                        <p:cTn id="7" dur="500"/>
                                        <p:tgtEl>
                                          <p:spTgt spid="1198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slide(fromRight)">
                                      <p:cBhvr>
                                        <p:cTn id="12" dur="500"/>
                                        <p:tgtEl>
                                          <p:spTgt spid="1198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slide(fromBottom)">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19816"/>
                                        </p:tgtEl>
                                        <p:attrNameLst>
                                          <p:attrName>style.visibility</p:attrName>
                                        </p:attrNameLst>
                                      </p:cBhvr>
                                      <p:to>
                                        <p:strVal val="visible"/>
                                      </p:to>
                                    </p:set>
                                    <p:animEffect transition="in" filter="slide(fromRight)">
                                      <p:cBhvr>
                                        <p:cTn id="22" dur="500"/>
                                        <p:tgtEl>
                                          <p:spTgt spid="1198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slide(fromTop)">
                                      <p:cBhvr>
                                        <p:cTn id="27"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P spid="119816" grpId="0" animBg="1"/>
      <p:bldP spid="1198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056D-A2EC-AF5D-3C4B-173DF902CF9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D05FAF1-75B7-3A46-61CD-C9DCD06DF477}"/>
              </a:ext>
            </a:extLst>
          </p:cNvPr>
          <p:cNvSpPr>
            <a:spLocks noGrp="1"/>
          </p:cNvSpPr>
          <p:nvPr>
            <p:ph sz="half" idx="1"/>
          </p:nvPr>
        </p:nvSpPr>
        <p:spPr/>
        <p:txBody>
          <a:bodyPr>
            <a:normAutofit fontScale="92500" lnSpcReduction="10000"/>
          </a:bodyPr>
          <a:lstStyle/>
          <a:p>
            <a:r>
              <a:rPr lang="en-US" dirty="0"/>
              <a:t>Homework</a:t>
            </a:r>
          </a:p>
          <a:p>
            <a:pPr lvl="1"/>
            <a:r>
              <a:rPr lang="en-US" dirty="0"/>
              <a:t>Assignment 1: </a:t>
            </a:r>
            <a:r>
              <a:rPr lang="en-US" dirty="0">
                <a:hlinkClick r:id="rId2"/>
              </a:rPr>
              <a:t>Better Together</a:t>
            </a:r>
            <a:endParaRPr lang="en-US" dirty="0"/>
          </a:p>
          <a:p>
            <a:pPr lvl="1"/>
            <a:r>
              <a:rPr lang="en-US" dirty="0"/>
              <a:t>Assignment 2: </a:t>
            </a:r>
            <a:r>
              <a:rPr lang="en-US" dirty="0" err="1">
                <a:hlinkClick r:id="rId3"/>
              </a:rPr>
              <a:t>HuggingFace</a:t>
            </a:r>
            <a:r>
              <a:rPr lang="en-US" dirty="0">
                <a:hlinkClick r:id="rId3"/>
              </a:rPr>
              <a:t> Pipelines</a:t>
            </a:r>
            <a:endParaRPr lang="en-US" dirty="0"/>
          </a:p>
          <a:p>
            <a:r>
              <a:rPr lang="en-US" dirty="0"/>
              <a:t>Background Material</a:t>
            </a:r>
          </a:p>
          <a:p>
            <a:pPr lvl="1"/>
            <a:r>
              <a:rPr lang="en-US" dirty="0"/>
              <a:t>Python</a:t>
            </a:r>
          </a:p>
          <a:p>
            <a:pPr lvl="2"/>
            <a:r>
              <a:rPr lang="en-US" dirty="0" err="1"/>
              <a:t>numpy</a:t>
            </a:r>
            <a:r>
              <a:rPr lang="en-US" dirty="0"/>
              <a:t>, matplotlib, requests, </a:t>
            </a:r>
            <a:r>
              <a:rPr lang="en-US" dirty="0" err="1"/>
              <a:t>json</a:t>
            </a:r>
            <a:endParaRPr lang="en-US" dirty="0"/>
          </a:p>
          <a:p>
            <a:pPr lvl="2"/>
            <a:r>
              <a:rPr lang="en-US" dirty="0" err="1"/>
              <a:t>sklearn</a:t>
            </a:r>
            <a:r>
              <a:rPr lang="en-US" dirty="0"/>
              <a:t>, </a:t>
            </a:r>
            <a:r>
              <a:rPr lang="en-US" dirty="0" err="1"/>
              <a:t>scipy</a:t>
            </a:r>
            <a:endParaRPr lang="en-US" dirty="0"/>
          </a:p>
          <a:p>
            <a:pPr lvl="2"/>
            <a:r>
              <a:rPr lang="en-US" dirty="0"/>
              <a:t>requests: APIs (Semantic Scholar)</a:t>
            </a:r>
          </a:p>
          <a:p>
            <a:pPr lvl="1"/>
            <a:r>
              <a:rPr lang="en-US" dirty="0"/>
              <a:t>Linear Algebra</a:t>
            </a:r>
          </a:p>
          <a:p>
            <a:pPr lvl="1"/>
            <a:r>
              <a:rPr lang="en-US" dirty="0"/>
              <a:t>Graph Algorithms</a:t>
            </a:r>
          </a:p>
          <a:p>
            <a:pPr lvl="1"/>
            <a:r>
              <a:rPr lang="en-US" dirty="0"/>
              <a:t>Probability</a:t>
            </a:r>
          </a:p>
          <a:p>
            <a:pPr lvl="1"/>
            <a:r>
              <a:rPr lang="en-US" dirty="0"/>
              <a:t>Machine Learning</a:t>
            </a:r>
          </a:p>
        </p:txBody>
      </p:sp>
      <p:sp>
        <p:nvSpPr>
          <p:cNvPr id="7" name="Content Placeholder 6">
            <a:extLst>
              <a:ext uri="{FF2B5EF4-FFF2-40B4-BE49-F238E27FC236}">
                <a16:creationId xmlns:a16="http://schemas.microsoft.com/office/drawing/2014/main" id="{FE280E49-26D2-06D0-9424-C0CD26471035}"/>
              </a:ext>
            </a:extLst>
          </p:cNvPr>
          <p:cNvSpPr>
            <a:spLocks noGrp="1"/>
          </p:cNvSpPr>
          <p:nvPr>
            <p:ph sz="half" idx="2"/>
          </p:nvPr>
        </p:nvSpPr>
        <p:spPr/>
        <p:txBody>
          <a:bodyPr>
            <a:normAutofit fontScale="92500" lnSpcReduction="10000"/>
          </a:bodyPr>
          <a:lstStyle/>
          <a:p>
            <a:r>
              <a:rPr lang="en-US" dirty="0"/>
              <a:t>Old Business</a:t>
            </a:r>
          </a:p>
          <a:p>
            <a:pPr lvl="1"/>
            <a:r>
              <a:rPr lang="en-US" dirty="0"/>
              <a:t>(Nearly) everything </a:t>
            </a:r>
            <a:r>
              <a:rPr lang="en-US" dirty="0">
                <a:sym typeface="Wingdings" pitchFamily="2" charset="2"/>
              </a:rPr>
              <a:t> Vector</a:t>
            </a:r>
            <a:endParaRPr lang="en-US" dirty="0"/>
          </a:p>
          <a:p>
            <a:pPr lvl="2"/>
            <a:r>
              <a:rPr lang="en-US" dirty="0"/>
              <a:t>Word2vec</a:t>
            </a:r>
          </a:p>
          <a:p>
            <a:pPr lvl="2"/>
            <a:r>
              <a:rPr lang="en-US" dirty="0"/>
              <a:t>Doc2vec</a:t>
            </a:r>
          </a:p>
          <a:p>
            <a:pPr lvl="1"/>
            <a:r>
              <a:rPr lang="en-US" dirty="0"/>
              <a:t>Similarity </a:t>
            </a:r>
            <a:r>
              <a:rPr lang="en-US" dirty="0">
                <a:sym typeface="Wingdings" pitchFamily="2" charset="2"/>
              </a:rPr>
              <a:t> Cosine</a:t>
            </a:r>
          </a:p>
          <a:p>
            <a:pPr lvl="1"/>
            <a:r>
              <a:rPr lang="en-US" dirty="0"/>
              <a:t>Approximate Nearest Neighbors</a:t>
            </a:r>
          </a:p>
          <a:p>
            <a:r>
              <a:rPr lang="en-US" dirty="0"/>
              <a:t>New Business</a:t>
            </a:r>
          </a:p>
          <a:p>
            <a:pPr lvl="1"/>
            <a:r>
              <a:rPr lang="en-US" dirty="0" err="1">
                <a:hlinkClick r:id="rId4"/>
              </a:rPr>
              <a:t>Colab</a:t>
            </a:r>
            <a:endParaRPr lang="en-US" dirty="0"/>
          </a:p>
          <a:p>
            <a:pPr lvl="1"/>
            <a:r>
              <a:rPr lang="en-US" dirty="0"/>
              <a:t>Deep Nets: Inference</a:t>
            </a:r>
          </a:p>
          <a:p>
            <a:pPr lvl="2"/>
            <a:r>
              <a:rPr lang="en-US" dirty="0"/>
              <a:t>Classification &amp; Regression</a:t>
            </a:r>
          </a:p>
          <a:p>
            <a:pPr lvl="2"/>
            <a:r>
              <a:rPr lang="en-US" dirty="0"/>
              <a:t>Anything </a:t>
            </a:r>
            <a:r>
              <a:rPr lang="en-US" dirty="0">
                <a:sym typeface="Wingdings" pitchFamily="2" charset="2"/>
              </a:rPr>
              <a:t> Vector</a:t>
            </a:r>
          </a:p>
          <a:p>
            <a:pPr lvl="2"/>
            <a:r>
              <a:rPr lang="en-US" dirty="0">
                <a:sym typeface="Wingdings" pitchFamily="2" charset="2"/>
              </a:rPr>
              <a:t>Machine Translation</a:t>
            </a:r>
          </a:p>
          <a:p>
            <a:pPr lvl="2"/>
            <a:r>
              <a:rPr lang="en-US" dirty="0">
                <a:sym typeface="Wingdings" pitchFamily="2" charset="2"/>
              </a:rPr>
              <a:t>Fill Mask</a:t>
            </a:r>
            <a:endParaRPr lang="en-US" dirty="0"/>
          </a:p>
        </p:txBody>
      </p:sp>
      <p:sp>
        <p:nvSpPr>
          <p:cNvPr id="4" name="Date Placeholder 3">
            <a:extLst>
              <a:ext uri="{FF2B5EF4-FFF2-40B4-BE49-F238E27FC236}">
                <a16:creationId xmlns:a16="http://schemas.microsoft.com/office/drawing/2014/main" id="{6522B8B9-EBB1-6301-2A45-410A07FE5BC6}"/>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D527BC96-320E-CF19-77F7-D4016564C8B8}"/>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512B7A4-301E-C6B3-C847-28ECF2EB8A60}"/>
              </a:ext>
            </a:extLst>
          </p:cNvPr>
          <p:cNvSpPr>
            <a:spLocks noGrp="1"/>
          </p:cNvSpPr>
          <p:nvPr>
            <p:ph type="sldNum" sz="quarter" idx="12"/>
          </p:nvPr>
        </p:nvSpPr>
        <p:spPr/>
        <p:txBody>
          <a:bodyPr/>
          <a:lstStyle/>
          <a:p>
            <a:fld id="{968D9EE9-F5CC-E840-B721-2FE4EA623452}" type="slidenum">
              <a:rPr lang="en-US" smtClean="0"/>
              <a:t>2</a:t>
            </a:fld>
            <a:endParaRPr lang="en-US"/>
          </a:p>
        </p:txBody>
      </p:sp>
    </p:spTree>
    <p:extLst>
      <p:ext uri="{BB962C8B-B14F-4D97-AF65-F5344CB8AC3E}">
        <p14:creationId xmlns:p14="http://schemas.microsoft.com/office/powerpoint/2010/main" val="2664868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858000" cy="1143000"/>
          </a:xfrm>
        </p:spPr>
        <p:txBody>
          <a:bodyPr>
            <a:noAutofit/>
          </a:bodyPr>
          <a:lstStyle/>
          <a:p>
            <a:r>
              <a:rPr lang="en-US" sz="3600" dirty="0"/>
              <a:t>Robert Mercer</a:t>
            </a:r>
            <a:br>
              <a:rPr lang="en-US" sz="3600" dirty="0"/>
            </a:br>
            <a:r>
              <a:rPr lang="en-US" sz="3600" dirty="0"/>
              <a:t>ACL Lifetime Achievement</a:t>
            </a:r>
            <a:br>
              <a:rPr lang="en-US" sz="2400" dirty="0"/>
            </a:br>
            <a:r>
              <a:rPr lang="en-US" sz="2400" dirty="0">
                <a:hlinkClick r:id="rId2"/>
              </a:rPr>
              <a:t> http://techtalks.tv/talks/closing-session/60532/</a:t>
            </a:r>
            <a:r>
              <a:rPr lang="en-US" sz="2400" dirty="0"/>
              <a:t> </a:t>
            </a:r>
          </a:p>
        </p:txBody>
      </p:sp>
      <p:pic>
        <p:nvPicPr>
          <p:cNvPr id="39938" name="Picture 2"/>
          <p:cNvPicPr>
            <a:picLocks noChangeAspect="1" noChangeArrowheads="1"/>
          </p:cNvPicPr>
          <p:nvPr/>
        </p:nvPicPr>
        <p:blipFill>
          <a:blip r:embed="rId3" cstate="print"/>
          <a:srcRect l="44107" t="6657" r="15893" b="38419"/>
          <a:stretch>
            <a:fillRect/>
          </a:stretch>
        </p:blipFill>
        <p:spPr bwMode="auto">
          <a:xfrm>
            <a:off x="1524003" y="1676400"/>
            <a:ext cx="10344727" cy="4572000"/>
          </a:xfrm>
          <a:prstGeom prst="rect">
            <a:avLst/>
          </a:prstGeom>
          <a:noFill/>
          <a:ln w="9525">
            <a:noFill/>
            <a:miter lim="800000"/>
            <a:headEnd/>
            <a:tailEnd/>
          </a:ln>
        </p:spPr>
      </p:pic>
      <p:sp>
        <p:nvSpPr>
          <p:cNvPr id="5" name="Rounded Rectangle 4"/>
          <p:cNvSpPr/>
          <p:nvPr/>
        </p:nvSpPr>
        <p:spPr>
          <a:xfrm>
            <a:off x="1822516" y="4264060"/>
            <a:ext cx="4993065" cy="590745"/>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2426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6D0D17-CB19-A335-CEE1-4BD3D8FF88E2}"/>
              </a:ext>
            </a:extLst>
          </p:cNvPr>
          <p:cNvSpPr>
            <a:spLocks noGrp="1"/>
          </p:cNvSpPr>
          <p:nvPr>
            <p:ph type="title"/>
          </p:nvPr>
        </p:nvSpPr>
        <p:spPr>
          <a:xfrm>
            <a:off x="244230" y="316546"/>
            <a:ext cx="8061570" cy="1325563"/>
          </a:xfrm>
        </p:spPr>
        <p:txBody>
          <a:bodyPr>
            <a:normAutofit/>
          </a:bodyPr>
          <a:lstStyle/>
          <a:p>
            <a:r>
              <a:rPr lang="en-US" sz="5400" dirty="0"/>
              <a:t>Computational Linguistics:</a:t>
            </a:r>
            <a:br>
              <a:rPr lang="en-US" dirty="0"/>
            </a:br>
            <a:r>
              <a:rPr lang="en-US" sz="2400" dirty="0"/>
              <a:t>Interdisciplinary Combination of Engineering and Humanities</a:t>
            </a:r>
            <a:endParaRPr lang="en-US" dirty="0"/>
          </a:p>
        </p:txBody>
      </p:sp>
      <p:pic>
        <p:nvPicPr>
          <p:cNvPr id="10" name="Content Placeholder 9" descr="A page of a magazine with text&#10;&#10;Description automatically generated">
            <a:extLst>
              <a:ext uri="{FF2B5EF4-FFF2-40B4-BE49-F238E27FC236}">
                <a16:creationId xmlns:a16="http://schemas.microsoft.com/office/drawing/2014/main" id="{E0E1A2BD-A198-1EC5-D7A8-16A8C97B457C}"/>
              </a:ext>
            </a:extLst>
          </p:cNvPr>
          <p:cNvPicPr>
            <a:picLocks noGrp="1" noChangeAspect="1"/>
          </p:cNvPicPr>
          <p:nvPr>
            <p:ph sz="half" idx="2"/>
          </p:nvPr>
        </p:nvPicPr>
        <p:blipFill>
          <a:blip r:embed="rId2"/>
          <a:stretch>
            <a:fillRect/>
          </a:stretch>
        </p:blipFill>
        <p:spPr>
          <a:xfrm>
            <a:off x="7825982" y="316546"/>
            <a:ext cx="4121788" cy="6122620"/>
          </a:xfrm>
        </p:spPr>
      </p:pic>
      <p:sp>
        <p:nvSpPr>
          <p:cNvPr id="3" name="Date Placeholder 2">
            <a:extLst>
              <a:ext uri="{FF2B5EF4-FFF2-40B4-BE49-F238E27FC236}">
                <a16:creationId xmlns:a16="http://schemas.microsoft.com/office/drawing/2014/main" id="{E56E5D42-00C8-DE70-5868-80B75F622DA5}"/>
              </a:ext>
            </a:extLst>
          </p:cNvPr>
          <p:cNvSpPr>
            <a:spLocks noGrp="1"/>
          </p:cNvSpPr>
          <p:nvPr>
            <p:ph type="dt" sz="half" idx="10"/>
          </p:nvPr>
        </p:nvSpPr>
        <p:spPr/>
        <p:txBody>
          <a:bodyPr/>
          <a:lstStyle/>
          <a:p>
            <a:r>
              <a:rPr lang="en-US"/>
              <a:t>9/11/2023</a:t>
            </a:r>
          </a:p>
        </p:txBody>
      </p:sp>
      <p:sp>
        <p:nvSpPr>
          <p:cNvPr id="4" name="Footer Placeholder 3">
            <a:extLst>
              <a:ext uri="{FF2B5EF4-FFF2-40B4-BE49-F238E27FC236}">
                <a16:creationId xmlns:a16="http://schemas.microsoft.com/office/drawing/2014/main" id="{3B568DB4-F9AB-38D4-6697-5517950AB369}"/>
              </a:ext>
            </a:extLst>
          </p:cNvPr>
          <p:cNvSpPr>
            <a:spLocks noGrp="1"/>
          </p:cNvSpPr>
          <p:nvPr>
            <p:ph type="ftr" sz="quarter" idx="11"/>
          </p:nvPr>
        </p:nvSpPr>
        <p:spPr/>
        <p:txBody>
          <a:bodyPr/>
          <a:lstStyle/>
          <a:p>
            <a:r>
              <a:rPr lang="en-US"/>
              <a:t>CS6120</a:t>
            </a:r>
          </a:p>
        </p:txBody>
      </p:sp>
      <p:sp>
        <p:nvSpPr>
          <p:cNvPr id="5" name="Slide Number Placeholder 4">
            <a:extLst>
              <a:ext uri="{FF2B5EF4-FFF2-40B4-BE49-F238E27FC236}">
                <a16:creationId xmlns:a16="http://schemas.microsoft.com/office/drawing/2014/main" id="{57B727B1-A5DB-7E36-06BB-0CF8694B9092}"/>
              </a:ext>
            </a:extLst>
          </p:cNvPr>
          <p:cNvSpPr>
            <a:spLocks noGrp="1"/>
          </p:cNvSpPr>
          <p:nvPr>
            <p:ph type="sldNum" sz="quarter" idx="12"/>
          </p:nvPr>
        </p:nvSpPr>
        <p:spPr/>
        <p:txBody>
          <a:bodyPr/>
          <a:lstStyle/>
          <a:p>
            <a:fld id="{968D9EE9-F5CC-E840-B721-2FE4EA623452}" type="slidenum">
              <a:rPr lang="en-US" smtClean="0"/>
              <a:t>21</a:t>
            </a:fld>
            <a:endParaRPr lang="en-US"/>
          </a:p>
        </p:txBody>
      </p:sp>
      <p:pic>
        <p:nvPicPr>
          <p:cNvPr id="11" name="Picture 2">
            <a:extLst>
              <a:ext uri="{FF2B5EF4-FFF2-40B4-BE49-F238E27FC236}">
                <a16:creationId xmlns:a16="http://schemas.microsoft.com/office/drawing/2014/main" id="{A4F262E6-82B6-77D8-6681-C0269F6552BE}"/>
              </a:ext>
            </a:extLst>
          </p:cNvPr>
          <p:cNvPicPr>
            <a:picLocks noGrp="1" noChangeAspect="1" noChangeArrowheads="1"/>
          </p:cNvPicPr>
          <p:nvPr>
            <p:ph sz="half" idx="1"/>
          </p:nvPr>
        </p:nvPicPr>
        <p:blipFill>
          <a:blip r:embed="rId3" cstate="print"/>
          <a:srcRect l="44107" t="6657" r="15893" b="38419"/>
          <a:stretch>
            <a:fillRect/>
          </a:stretch>
        </p:blipFill>
        <p:spPr bwMode="auto">
          <a:xfrm>
            <a:off x="244230" y="1785632"/>
            <a:ext cx="7436620" cy="3286736"/>
          </a:xfrm>
          <a:prstGeom prst="rect">
            <a:avLst/>
          </a:prstGeom>
          <a:noFill/>
          <a:ln w="9525">
            <a:noFill/>
            <a:miter lim="800000"/>
            <a:headEnd/>
            <a:tailEnd/>
          </a:ln>
        </p:spPr>
      </p:pic>
    </p:spTree>
    <p:extLst>
      <p:ext uri="{BB962C8B-B14F-4D97-AF65-F5344CB8AC3E}">
        <p14:creationId xmlns:p14="http://schemas.microsoft.com/office/powerpoint/2010/main" val="3945074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807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Pointwise Mutual Information (PMI)</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9" y="1380878"/>
            <a:ext cx="4065770" cy="3582400"/>
          </a:xfrm>
        </p:spPr>
      </p:pic>
      <p:sp>
        <p:nvSpPr>
          <p:cNvPr id="10" name="Content Placeholder 9"/>
          <p:cNvSpPr>
            <a:spLocks noGrp="1"/>
          </p:cNvSpPr>
          <p:nvPr>
            <p:ph sz="half" idx="2"/>
          </p:nvPr>
        </p:nvSpPr>
        <p:spPr>
          <a:xfrm>
            <a:off x="4125517" y="1380878"/>
            <a:ext cx="5018483" cy="4379276"/>
          </a:xfrm>
        </p:spPr>
        <p:txBody>
          <a:bodyPr>
            <a:noAutofit/>
          </a:bodyPr>
          <a:lstStyle/>
          <a:p>
            <a:r>
              <a:rPr lang="en-US" sz="2400" dirty="0"/>
              <a:t>Simple interpretation</a:t>
            </a:r>
          </a:p>
          <a:p>
            <a:pPr lvl="1"/>
            <a:r>
              <a:rPr lang="en-US" sz="2000" dirty="0"/>
              <a:t>PMI compares P(</a:t>
            </a:r>
            <a:r>
              <a:rPr lang="en-US" sz="2000" dirty="0" err="1"/>
              <a:t>x,y</a:t>
            </a:r>
            <a:r>
              <a:rPr lang="en-US" sz="2000" dirty="0"/>
              <a:t>) with chance</a:t>
            </a:r>
          </a:p>
          <a:p>
            <a:pPr lvl="2"/>
            <a:r>
              <a:rPr lang="en-US" sz="1800" dirty="0"/>
              <a:t>Chance = P(x) P(y)</a:t>
            </a:r>
          </a:p>
          <a:p>
            <a:pPr lvl="1"/>
            <a:r>
              <a:rPr lang="en-US" sz="2000" dirty="0"/>
              <a:t>If there is a genuine association</a:t>
            </a:r>
          </a:p>
          <a:p>
            <a:pPr lvl="2"/>
            <a:r>
              <a:rPr lang="en-US" sz="1800" dirty="0"/>
              <a:t>then P(</a:t>
            </a:r>
            <a:r>
              <a:rPr lang="en-US" sz="1800" dirty="0" err="1"/>
              <a:t>x,y</a:t>
            </a:r>
            <a:r>
              <a:rPr lang="en-US" sz="1800" dirty="0"/>
              <a:t>) &gt;&gt; P(x) P(y)</a:t>
            </a:r>
          </a:p>
          <a:p>
            <a:pPr lvl="1"/>
            <a:r>
              <a:rPr lang="en-US" sz="2000" dirty="0"/>
              <a:t>Uninteresting associations</a:t>
            </a:r>
          </a:p>
          <a:p>
            <a:pPr lvl="2"/>
            <a:r>
              <a:rPr lang="en-US" sz="1800" dirty="0"/>
              <a:t>P(</a:t>
            </a:r>
            <a:r>
              <a:rPr lang="en-US" sz="1800" dirty="0" err="1"/>
              <a:t>x,y</a:t>
            </a:r>
            <a:r>
              <a:rPr lang="en-US" sz="1800" dirty="0"/>
              <a:t>) ≈ P(x) P(y)</a:t>
            </a:r>
          </a:p>
          <a:p>
            <a:r>
              <a:rPr lang="en-US" sz="2400" dirty="0"/>
              <a:t>Popular applications (lexicography)</a:t>
            </a:r>
          </a:p>
          <a:p>
            <a:pPr lvl="1"/>
            <a:r>
              <a:rPr lang="en-US" sz="2000" dirty="0"/>
              <a:t>more like hypothesis testing</a:t>
            </a:r>
          </a:p>
          <a:p>
            <a:pPr lvl="2"/>
            <a:r>
              <a:rPr lang="en-US" sz="1800" dirty="0"/>
              <a:t>focus on largest PMI</a:t>
            </a:r>
          </a:p>
          <a:p>
            <a:pPr lvl="3"/>
            <a:r>
              <a:rPr lang="en-US" sz="1600" dirty="0"/>
              <a:t>where we can reject null hypothesis</a:t>
            </a:r>
          </a:p>
          <a:p>
            <a:pPr lvl="3"/>
            <a:r>
              <a:rPr lang="en-US" sz="1600" dirty="0"/>
              <a:t>null hypo: uninteresting</a:t>
            </a:r>
          </a:p>
          <a:p>
            <a:pPr lvl="1"/>
            <a:r>
              <a:rPr lang="en-US" sz="2000" dirty="0"/>
              <a:t>less like language modeling for speech and machine translation</a:t>
            </a:r>
          </a:p>
        </p:txBody>
      </p:sp>
      <p:sp>
        <p:nvSpPr>
          <p:cNvPr id="8" name="Date Placeholder 7"/>
          <p:cNvSpPr>
            <a:spLocks noGrp="1"/>
          </p:cNvSpPr>
          <p:nvPr>
            <p:ph type="dt" sz="half" idx="10"/>
          </p:nvPr>
        </p:nvSpPr>
        <p:spPr/>
        <p:txBody>
          <a:bodyPr/>
          <a:lstStyle/>
          <a:p>
            <a:r>
              <a:rPr lang="en-US"/>
              <a:t>9/15/17</a:t>
            </a:r>
          </a:p>
        </p:txBody>
      </p:sp>
      <p:sp>
        <p:nvSpPr>
          <p:cNvPr id="6" name="Rounded Rectangle 5"/>
          <p:cNvSpPr/>
          <p:nvPr/>
        </p:nvSpPr>
        <p:spPr>
          <a:xfrm>
            <a:off x="2249004" y="2519913"/>
            <a:ext cx="182538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713237" y="3629091"/>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27" y="1380878"/>
            <a:ext cx="2794146" cy="5391244"/>
          </a:xfrm>
          <a:prstGeom prst="rect">
            <a:avLst/>
          </a:prstGeom>
        </p:spPr>
      </p:pic>
      <p:sp>
        <p:nvSpPr>
          <p:cNvPr id="13" name="Rounded Rectangle 12"/>
          <p:cNvSpPr/>
          <p:nvPr/>
        </p:nvSpPr>
        <p:spPr>
          <a:xfrm>
            <a:off x="10411623" y="4145988"/>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74568" y="2151726"/>
            <a:ext cx="148510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46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for computing P(</a:t>
            </a:r>
            <a:r>
              <a:rPr lang="en-US" dirty="0" err="1"/>
              <a:t>x,y</a:t>
            </a:r>
            <a:r>
              <a:rPr lang="en-US" dirty="0"/>
              <a:t>)</a:t>
            </a:r>
          </a:p>
        </p:txBody>
      </p:sp>
      <p:sp>
        <p:nvSpPr>
          <p:cNvPr id="3" name="Content Placeholder 2"/>
          <p:cNvSpPr>
            <a:spLocks noGrp="1"/>
          </p:cNvSpPr>
          <p:nvPr>
            <p:ph sz="half" idx="1"/>
          </p:nvPr>
        </p:nvSpPr>
        <p:spPr>
          <a:xfrm>
            <a:off x="273377" y="1825625"/>
            <a:ext cx="6326259" cy="4754284"/>
          </a:xfrm>
        </p:spPr>
        <p:txBody>
          <a:bodyPr>
            <a:normAutofit fontScale="92500" lnSpcReduction="10000"/>
          </a:bodyPr>
          <a:lstStyle/>
          <a:p>
            <a:r>
              <a:rPr lang="en-US" dirty="0"/>
              <a:t>Bigrams: </a:t>
            </a:r>
          </a:p>
          <a:p>
            <a:pPr lvl="1"/>
            <a:r>
              <a:rPr lang="en-US" dirty="0"/>
              <a:t>rectangular window with width of 1 word</a:t>
            </a:r>
          </a:p>
          <a:p>
            <a:r>
              <a:rPr lang="en-US" dirty="0" err="1"/>
              <a:t>Ngrams</a:t>
            </a:r>
            <a:endParaRPr lang="en-US" dirty="0"/>
          </a:p>
          <a:p>
            <a:pPr lvl="1"/>
            <a:r>
              <a:rPr lang="en-US" dirty="0"/>
              <a:t>rectangular window with width of n-1 words</a:t>
            </a:r>
          </a:p>
          <a:p>
            <a:r>
              <a:rPr lang="en-US" dirty="0"/>
              <a:t>More generally</a:t>
            </a:r>
          </a:p>
          <a:p>
            <a:pPr lvl="1"/>
            <a:r>
              <a:rPr lang="en-US" dirty="0"/>
              <a:t>Windows need not be rectangular</a:t>
            </a:r>
          </a:p>
          <a:p>
            <a:pPr lvl="1"/>
            <a:r>
              <a:rPr lang="en-US" dirty="0"/>
              <a:t>Or symmetric around 0 </a:t>
            </a:r>
          </a:p>
          <a:p>
            <a:pPr lvl="2"/>
            <a:r>
              <a:rPr lang="en-US" dirty="0"/>
              <a:t>(Mutual Information is symmetric </a:t>
            </a:r>
          </a:p>
          <a:p>
            <a:pPr lvl="2"/>
            <a:r>
              <a:rPr lang="en-US" dirty="0"/>
              <a:t>but “Association Measure” is not)</a:t>
            </a:r>
          </a:p>
          <a:p>
            <a:r>
              <a:rPr lang="en-US" dirty="0"/>
              <a:t>Convenient to assume windows sum to 1</a:t>
            </a:r>
          </a:p>
          <a:p>
            <a:r>
              <a:rPr lang="en-US" dirty="0"/>
              <a:t>More interesting windows</a:t>
            </a:r>
          </a:p>
          <a:p>
            <a:pPr lvl="1"/>
            <a:r>
              <a:rPr lang="en-US" dirty="0"/>
              <a:t>Parse Trees / SVO</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9636" y="1419205"/>
            <a:ext cx="5457247" cy="5339813"/>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2277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OCR Application</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377" y="1496406"/>
            <a:ext cx="7700579" cy="4715857"/>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36229" y="3612778"/>
            <a:ext cx="8043193" cy="2788021"/>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784660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Applications in Lexicography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189" y="1323476"/>
            <a:ext cx="5264671" cy="553452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47544" y="1486417"/>
            <a:ext cx="6344938" cy="4690545"/>
          </a:xfrm>
        </p:spPr>
      </p:pic>
      <p:sp>
        <p:nvSpPr>
          <p:cNvPr id="8" name="Date Placeholder 7"/>
          <p:cNvSpPr>
            <a:spLocks noGrp="1"/>
          </p:cNvSpPr>
          <p:nvPr>
            <p:ph type="dt" sz="half" idx="10"/>
          </p:nvPr>
        </p:nvSpPr>
        <p:spPr/>
        <p:txBody>
          <a:bodyPr/>
          <a:lstStyle/>
          <a:p>
            <a:r>
              <a:rPr lang="en-US"/>
              <a:t>9/15/17</a:t>
            </a:r>
          </a:p>
        </p:txBody>
      </p:sp>
      <p:sp>
        <p:nvSpPr>
          <p:cNvPr id="10" name="Rounded Rectangle 9"/>
          <p:cNvSpPr/>
          <p:nvPr/>
        </p:nvSpPr>
        <p:spPr>
          <a:xfrm>
            <a:off x="5701910" y="3244984"/>
            <a:ext cx="6241387" cy="20058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841020" y="2841021"/>
            <a:ext cx="165868" cy="2364680"/>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324301" y="3287587"/>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324301" y="4247886"/>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34344" y="5250788"/>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334343" y="2614025"/>
            <a:ext cx="138199" cy="3639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334343" y="1344068"/>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334343" y="1821804"/>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870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50000" t="56154" r="18750" b="4615"/>
          <a:stretch>
            <a:fillRect/>
          </a:stretch>
        </p:blipFill>
        <p:spPr bwMode="auto">
          <a:xfrm>
            <a:off x="256390" y="1850771"/>
            <a:ext cx="7162800" cy="4870704"/>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r>
              <a:rPr lang="en-US" dirty="0"/>
              <a:t>Proper Place for Automation: Start with Drudgery</a:t>
            </a:r>
            <a:br>
              <a:rPr lang="en-US" sz="3600" dirty="0"/>
            </a:br>
            <a:r>
              <a:rPr lang="en-US" sz="2700" dirty="0"/>
              <a:t>(Support our colleagues; don’t talk too much about taking away jobs they love to do)</a:t>
            </a:r>
          </a:p>
        </p:txBody>
      </p:sp>
      <p:sp>
        <p:nvSpPr>
          <p:cNvPr id="5" name="Rounded Rectangle 4"/>
          <p:cNvSpPr/>
          <p:nvPr/>
        </p:nvSpPr>
        <p:spPr>
          <a:xfrm>
            <a:off x="377368" y="2469824"/>
            <a:ext cx="6920844"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a:t>9/15/17</a:t>
            </a: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612" y="1599211"/>
            <a:ext cx="3947458" cy="30376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992" y="3573747"/>
            <a:ext cx="4306416" cy="3216372"/>
          </a:xfrm>
          <a:prstGeom prst="rect">
            <a:avLst/>
          </a:prstGeom>
        </p:spPr>
      </p:pic>
      <p:sp>
        <p:nvSpPr>
          <p:cNvPr id="9" name="Rounded Rectangle 8"/>
          <p:cNvSpPr/>
          <p:nvPr/>
        </p:nvSpPr>
        <p:spPr>
          <a:xfrm>
            <a:off x="6226896" y="3755406"/>
            <a:ext cx="693948"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69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001159"/>
          </a:xfrm>
        </p:spPr>
        <p:txBody>
          <a:bodyPr/>
          <a:lstStyle/>
          <a:p>
            <a:r>
              <a:rPr lang="en-US" dirty="0"/>
              <a:t>Patrick found tables like this very exciting</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51423"/>
          <a:stretch/>
        </p:blipFill>
        <p:spPr>
          <a:xfrm>
            <a:off x="60492" y="1288679"/>
            <a:ext cx="6217079" cy="4373157"/>
          </a:xfrm>
        </p:spPr>
      </p:pic>
      <p:pic>
        <p:nvPicPr>
          <p:cNvPr id="9"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66" t="48577"/>
          <a:stretch/>
        </p:blipFill>
        <p:spPr>
          <a:xfrm>
            <a:off x="6586870" y="1839542"/>
            <a:ext cx="5311140" cy="4013679"/>
          </a:xfrm>
        </p:spPr>
      </p:pic>
      <p:sp>
        <p:nvSpPr>
          <p:cNvPr id="7" name="Rounded Rectangle 6"/>
          <p:cNvSpPr/>
          <p:nvPr/>
        </p:nvSpPr>
        <p:spPr>
          <a:xfrm>
            <a:off x="10762825" y="4543721"/>
            <a:ext cx="656542" cy="230297"/>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3771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551467" y="2449899"/>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493" y="0"/>
            <a:ext cx="6045200" cy="870462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37572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7693-8BEA-ACA8-E0B9-991A6675F0CA}"/>
              </a:ext>
            </a:extLst>
          </p:cNvPr>
          <p:cNvSpPr>
            <a:spLocks noGrp="1"/>
          </p:cNvSpPr>
          <p:nvPr>
            <p:ph type="title"/>
          </p:nvPr>
        </p:nvSpPr>
        <p:spPr/>
        <p:txBody>
          <a:bodyPr/>
          <a:lstStyle/>
          <a:p>
            <a:r>
              <a:rPr lang="en-US" dirty="0"/>
              <a:t>Graphs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78CFBF-65BD-9AED-FFC2-0D245C440BE5}"/>
                  </a:ext>
                </a:extLst>
              </p:cNvPr>
              <p:cNvSpPr>
                <a:spLocks noGrp="1"/>
              </p:cNvSpPr>
              <p:nvPr>
                <p:ph sz="half" idx="1"/>
              </p:nvPr>
            </p:nvSpPr>
            <p:spPr/>
            <p:txBody>
              <a:bodyPr>
                <a:normAutofit/>
              </a:bodyPr>
              <a:lstStyle/>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oMath>
                </a14:m>
                <a:endParaRPr lang="en-US" dirty="0"/>
              </a:p>
              <a:p>
                <a:pPr lvl="1"/>
                <a:r>
                  <a:rPr lang="en-US" dirty="0"/>
                  <a:t>V: vertices (nodes)</a:t>
                </a:r>
              </a:p>
              <a:p>
                <a:pPr lvl="1"/>
                <a:r>
                  <a:rPr lang="en-US" dirty="0"/>
                  <a:t>E: edges</a:t>
                </a:r>
              </a:p>
              <a:p>
                <a:r>
                  <a:rPr lang="en-US" dirty="0"/>
                  <a:t>Sizes</a:t>
                </a:r>
              </a:p>
              <a:p>
                <a:pPr lvl="1"/>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𝑁</m:t>
                    </m:r>
                  </m:oMath>
                </a14:m>
                <a:endParaRPr lang="en-US" dirty="0"/>
              </a:p>
              <a:p>
                <a:pPr lvl="1"/>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𝑁</m:t>
                        </m:r>
                      </m:e>
                      <m:sup>
                        <m:r>
                          <a:rPr lang="en-US" b="0" i="1" dirty="0" smtClean="0">
                            <a:latin typeface="Cambria Math" panose="02040503050406030204" pitchFamily="18" charset="0"/>
                            <a:ea typeface="Cambria Math" panose="02040503050406030204" pitchFamily="18" charset="0"/>
                          </a:rPr>
                          <m:t>2</m:t>
                        </m:r>
                      </m:sup>
                    </m:sSup>
                  </m:oMath>
                </a14:m>
                <a:endParaRPr lang="en-US" dirty="0"/>
              </a:p>
              <a:p>
                <a:r>
                  <a:rPr lang="en-US" dirty="0"/>
                  <a:t>Represent graph, </a:t>
                </a:r>
                <a14:m>
                  <m:oMath xmlns:m="http://schemas.openxmlformats.org/officeDocument/2006/math">
                    <m:r>
                      <a:rPr lang="en-US" i="1" dirty="0" smtClean="0">
                        <a:latin typeface="Cambria Math" panose="02040503050406030204" pitchFamily="18" charset="0"/>
                      </a:rPr>
                      <m:t>𝐺</m:t>
                    </m:r>
                  </m:oMath>
                </a14:m>
                <a:r>
                  <a:rPr lang="en-US" dirty="0"/>
                  <a:t>, as matrix, </a:t>
                </a:r>
                <a14:m>
                  <m:oMath xmlns:m="http://schemas.openxmlformats.org/officeDocument/2006/math">
                    <m:r>
                      <a:rPr lang="en-US" i="1" dirty="0" smtClean="0">
                        <a:latin typeface="Cambria Math" panose="02040503050406030204" pitchFamily="18" charset="0"/>
                      </a:rPr>
                      <m:t>𝑀</m:t>
                    </m:r>
                  </m:oMath>
                </a14:m>
                <a:endParaRPr lang="en-US" dirty="0"/>
              </a:p>
              <a:p>
                <a:pPr lvl="1"/>
                <a:r>
                  <a:rPr lang="en-US" dirty="0"/>
                  <a:t>Sparse Matrices</a:t>
                </a:r>
              </a:p>
              <a:p>
                <a:pPr lvl="1"/>
                <a:r>
                  <a:rPr lang="en-US" dirty="0" err="1">
                    <a:hlinkClick r:id="rId2"/>
                  </a:rPr>
                  <a:t>scipy.sparse</a:t>
                </a:r>
                <a:endParaRPr lang="en-US" dirty="0"/>
              </a:p>
            </p:txBody>
          </p:sp>
        </mc:Choice>
        <mc:Fallback xmlns="">
          <p:sp>
            <p:nvSpPr>
              <p:cNvPr id="3" name="Content Placeholder 2">
                <a:extLst>
                  <a:ext uri="{FF2B5EF4-FFF2-40B4-BE49-F238E27FC236}">
                    <a16:creationId xmlns:a16="http://schemas.microsoft.com/office/drawing/2014/main" id="{4078CFBF-65BD-9AED-FFC2-0D245C440BE5}"/>
                  </a:ext>
                </a:extLst>
              </p:cNvPr>
              <p:cNvSpPr>
                <a:spLocks noGrp="1" noRot="1" noChangeAspect="1" noMove="1" noResize="1" noEditPoints="1" noAdjustHandles="1" noChangeArrowheads="1" noChangeShapeType="1" noTextEdit="1"/>
              </p:cNvSpPr>
              <p:nvPr>
                <p:ph sz="half" idx="1"/>
              </p:nvPr>
            </p:nvSpPr>
            <p:spPr>
              <a:blipFill>
                <a:blip r:embed="rId3"/>
                <a:stretch>
                  <a:fillRect l="-2200" t="-1744"/>
                </a:stretch>
              </a:blipFill>
            </p:spPr>
            <p:txBody>
              <a:bodyPr/>
              <a:lstStyle/>
              <a:p>
                <a:r>
                  <a:rPr lang="en-US">
                    <a:noFill/>
                  </a:rPr>
                  <a:t> </a:t>
                </a:r>
              </a:p>
            </p:txBody>
          </p:sp>
        </mc:Fallback>
      </mc:AlternateContent>
      <p:pic>
        <p:nvPicPr>
          <p:cNvPr id="9" name="Content Placeholder 8" descr="A screenshot of a computer&#10;&#10;Description automatically generated">
            <a:extLst>
              <a:ext uri="{FF2B5EF4-FFF2-40B4-BE49-F238E27FC236}">
                <a16:creationId xmlns:a16="http://schemas.microsoft.com/office/drawing/2014/main" id="{57E24564-839C-3964-CEE8-28943458F84C}"/>
              </a:ext>
            </a:extLst>
          </p:cNvPr>
          <p:cNvPicPr>
            <a:picLocks noGrp="1" noChangeAspect="1"/>
          </p:cNvPicPr>
          <p:nvPr>
            <p:ph sz="half" idx="2"/>
          </p:nvPr>
        </p:nvPicPr>
        <p:blipFill>
          <a:blip r:embed="rId4"/>
          <a:stretch>
            <a:fillRect/>
          </a:stretch>
        </p:blipFill>
        <p:spPr>
          <a:xfrm>
            <a:off x="6019799" y="227023"/>
            <a:ext cx="5998359" cy="6033099"/>
          </a:xfrm>
        </p:spPr>
      </p:pic>
      <p:sp>
        <p:nvSpPr>
          <p:cNvPr id="5" name="Date Placeholder 4">
            <a:extLst>
              <a:ext uri="{FF2B5EF4-FFF2-40B4-BE49-F238E27FC236}">
                <a16:creationId xmlns:a16="http://schemas.microsoft.com/office/drawing/2014/main" id="{924CE86F-41F7-EBCF-127B-9D4F2CA48031}"/>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753554AC-3C81-43BD-F0B9-EA6D5730EE45}"/>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6DEB7F13-CFBC-C14E-AE11-4B4BF612DC27}"/>
              </a:ext>
            </a:extLst>
          </p:cNvPr>
          <p:cNvSpPr>
            <a:spLocks noGrp="1"/>
          </p:cNvSpPr>
          <p:nvPr>
            <p:ph type="sldNum" sz="quarter" idx="12"/>
          </p:nvPr>
        </p:nvSpPr>
        <p:spPr/>
        <p:txBody>
          <a:bodyPr/>
          <a:lstStyle/>
          <a:p>
            <a:fld id="{968D9EE9-F5CC-E840-B721-2FE4EA623452}" type="slidenum">
              <a:rPr lang="en-US" smtClean="0"/>
              <a:t>3</a:t>
            </a:fld>
            <a:endParaRPr lang="en-US"/>
          </a:p>
        </p:txBody>
      </p:sp>
    </p:spTree>
    <p:extLst>
      <p:ext uri="{BB962C8B-B14F-4D97-AF65-F5344CB8AC3E}">
        <p14:creationId xmlns:p14="http://schemas.microsoft.com/office/powerpoint/2010/main" val="3506971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Save good shoppers from their evil $$</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04" r="7366" b="8518"/>
          <a:stretch/>
        </p:blipFill>
        <p:spPr>
          <a:xfrm>
            <a:off x="395856" y="1535501"/>
            <a:ext cx="10280554" cy="2169946"/>
          </a:xfrm>
          <a:prstGeom prst="rect">
            <a:avLst/>
          </a:prstGeom>
        </p:spPr>
      </p:pic>
      <p:sp>
        <p:nvSpPr>
          <p:cNvPr id="6" name="Rectangular Callout 5"/>
          <p:cNvSpPr/>
          <p:nvPr/>
        </p:nvSpPr>
        <p:spPr>
          <a:xfrm>
            <a:off x="5607719" y="4252363"/>
            <a:ext cx="3051965" cy="867266"/>
          </a:xfrm>
          <a:prstGeom prst="wedgeRectCallout">
            <a:avLst>
              <a:gd name="adj1" fmla="val -37131"/>
              <a:gd name="adj2" fmla="val -1068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Patrick wanted me to “fix” </a:t>
            </a:r>
            <a:r>
              <a:rPr lang="en-US" sz="2800"/>
              <a:t>my bug</a:t>
            </a:r>
            <a:endParaRPr lang="en-US" sz="2800" dirty="0"/>
          </a:p>
        </p:txBody>
      </p:sp>
      <p:sp>
        <p:nvSpPr>
          <p:cNvPr id="7" name="Rounded Rectangle 6"/>
          <p:cNvSpPr/>
          <p:nvPr/>
        </p:nvSpPr>
        <p:spPr>
          <a:xfrm>
            <a:off x="5536135" y="3383098"/>
            <a:ext cx="876169" cy="252952"/>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368018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3420" y="6099142"/>
            <a:ext cx="10515600" cy="879983"/>
          </a:xfrm>
        </p:spPr>
        <p:txBody>
          <a:bodyPr>
            <a:noAutofit/>
          </a:bodyPr>
          <a:lstStyle/>
          <a:p>
            <a:r>
              <a:rPr lang="en-US" sz="1100" dirty="0">
                <a:hlinkClick r:id="rId2"/>
              </a:rPr>
              <a:t>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a:t>
            </a:r>
            <a:endParaRPr lang="en-US" sz="11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3940" y="235670"/>
            <a:ext cx="7978060" cy="5997854"/>
          </a:xfrm>
        </p:spPr>
      </p:pic>
      <p:sp>
        <p:nvSpPr>
          <p:cNvPr id="7" name="Rectangle 6"/>
          <p:cNvSpPr/>
          <p:nvPr/>
        </p:nvSpPr>
        <p:spPr>
          <a:xfrm>
            <a:off x="310184" y="418093"/>
            <a:ext cx="3378810" cy="707886"/>
          </a:xfrm>
          <a:prstGeom prst="rect">
            <a:avLst/>
          </a:prstGeom>
        </p:spPr>
        <p:txBody>
          <a:bodyPr wrap="none">
            <a:spAutoFit/>
          </a:bodyPr>
          <a:lstStyle/>
          <a:p>
            <a:r>
              <a:rPr lang="en-US" sz="4000" dirty="0"/>
              <a:t>Google </a:t>
            </a:r>
            <a:r>
              <a:rPr lang="en-US" sz="4000" dirty="0" err="1"/>
              <a:t>Ngrams</a:t>
            </a:r>
            <a:endParaRPr lang="en-US" sz="4000" dirty="0"/>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938814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from ≠ save 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9095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41190" cy="1501382"/>
          </a:xfrm>
        </p:spPr>
        <p:txBody>
          <a:bodyPr>
            <a:normAutofit/>
          </a:bodyPr>
          <a:lstStyle/>
          <a:p>
            <a:r>
              <a:rPr lang="en-US" dirty="0"/>
              <a:t>save from </a:t>
            </a:r>
            <a:r>
              <a:rPr lang="en-US"/>
              <a:t>≠ </a:t>
            </a:r>
            <a:br>
              <a:rPr lang="en-US"/>
            </a:br>
            <a:r>
              <a:rPr lang="en-US"/>
              <a:t>save </a:t>
            </a:r>
            <a:r>
              <a:rPr lang="en-US" dirty="0"/>
              <a:t>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691" y="0"/>
            <a:ext cx="6383671" cy="685800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54688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l="50000" t="22308" r="18750" b="43846"/>
          <a:stretch>
            <a:fillRect/>
          </a:stretch>
        </p:blipFill>
        <p:spPr bwMode="auto">
          <a:xfrm>
            <a:off x="1524003" y="914400"/>
            <a:ext cx="8832273" cy="5181600"/>
          </a:xfrm>
          <a:prstGeom prst="rect">
            <a:avLst/>
          </a:prstGeom>
          <a:noFill/>
          <a:ln w="9525">
            <a:noFill/>
            <a:miter lim="800000"/>
            <a:headEnd/>
            <a:tailEnd/>
          </a:ln>
        </p:spPr>
      </p:pic>
      <p:sp>
        <p:nvSpPr>
          <p:cNvPr id="3" name="Rounded Rectangle 2"/>
          <p:cNvSpPr/>
          <p:nvPr/>
        </p:nvSpPr>
        <p:spPr>
          <a:xfrm>
            <a:off x="1038389" y="1652116"/>
            <a:ext cx="9317887" cy="319101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174840" y="4880344"/>
            <a:ext cx="9245067" cy="129185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4144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056D-A2EC-AF5D-3C4B-173DF902CF9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D05FAF1-75B7-3A46-61CD-C9DCD06DF477}"/>
              </a:ext>
            </a:extLst>
          </p:cNvPr>
          <p:cNvSpPr>
            <a:spLocks noGrp="1"/>
          </p:cNvSpPr>
          <p:nvPr>
            <p:ph sz="half" idx="1"/>
          </p:nvPr>
        </p:nvSpPr>
        <p:spPr/>
        <p:txBody>
          <a:bodyPr>
            <a:normAutofit fontScale="92500" lnSpcReduction="10000"/>
          </a:bodyPr>
          <a:lstStyle/>
          <a:p>
            <a:r>
              <a:rPr lang="en-US" dirty="0"/>
              <a:t>Homework</a:t>
            </a:r>
          </a:p>
          <a:p>
            <a:pPr lvl="1"/>
            <a:r>
              <a:rPr lang="en-US" dirty="0"/>
              <a:t>Assignment 1: </a:t>
            </a:r>
            <a:r>
              <a:rPr lang="en-US" dirty="0">
                <a:hlinkClick r:id="rId2"/>
              </a:rPr>
              <a:t>Better Together</a:t>
            </a:r>
            <a:endParaRPr lang="en-US" dirty="0"/>
          </a:p>
          <a:p>
            <a:pPr lvl="1"/>
            <a:r>
              <a:rPr lang="en-US" dirty="0"/>
              <a:t>Assignment 2: </a:t>
            </a:r>
            <a:r>
              <a:rPr lang="en-US" dirty="0" err="1">
                <a:hlinkClick r:id="rId3"/>
              </a:rPr>
              <a:t>HuggingFace</a:t>
            </a:r>
            <a:r>
              <a:rPr lang="en-US" dirty="0">
                <a:hlinkClick r:id="rId3"/>
              </a:rPr>
              <a:t> Pipelines</a:t>
            </a:r>
            <a:endParaRPr lang="en-US" dirty="0"/>
          </a:p>
          <a:p>
            <a:r>
              <a:rPr lang="en-US" dirty="0"/>
              <a:t>Background Material</a:t>
            </a:r>
          </a:p>
          <a:p>
            <a:pPr lvl="1"/>
            <a:r>
              <a:rPr lang="en-US" dirty="0"/>
              <a:t>Python</a:t>
            </a:r>
          </a:p>
          <a:p>
            <a:pPr lvl="2"/>
            <a:r>
              <a:rPr lang="en-US" dirty="0" err="1"/>
              <a:t>numpy</a:t>
            </a:r>
            <a:r>
              <a:rPr lang="en-US" dirty="0"/>
              <a:t>, matplotlib, requests, </a:t>
            </a:r>
            <a:r>
              <a:rPr lang="en-US" dirty="0" err="1"/>
              <a:t>json</a:t>
            </a:r>
            <a:endParaRPr lang="en-US" dirty="0"/>
          </a:p>
          <a:p>
            <a:pPr lvl="2"/>
            <a:r>
              <a:rPr lang="en-US" dirty="0" err="1"/>
              <a:t>sklearn</a:t>
            </a:r>
            <a:r>
              <a:rPr lang="en-US" dirty="0"/>
              <a:t>, </a:t>
            </a:r>
            <a:r>
              <a:rPr lang="en-US" dirty="0" err="1"/>
              <a:t>scipy</a:t>
            </a:r>
            <a:endParaRPr lang="en-US" dirty="0"/>
          </a:p>
          <a:p>
            <a:pPr lvl="2"/>
            <a:r>
              <a:rPr lang="en-US" dirty="0"/>
              <a:t>requests: APIs (Semantic Scholar)</a:t>
            </a:r>
          </a:p>
          <a:p>
            <a:pPr lvl="1">
              <a:buFont typeface="Wingdings" pitchFamily="2" charset="2"/>
              <a:buChar char="Ø"/>
            </a:pPr>
            <a:r>
              <a:rPr lang="en-US" b="1" dirty="0"/>
              <a:t>Linear Algebra</a:t>
            </a:r>
          </a:p>
          <a:p>
            <a:pPr lvl="1"/>
            <a:r>
              <a:rPr lang="en-US" dirty="0"/>
              <a:t>Graph Algorithms</a:t>
            </a:r>
          </a:p>
          <a:p>
            <a:pPr lvl="1"/>
            <a:r>
              <a:rPr lang="en-US" dirty="0"/>
              <a:t>Probability</a:t>
            </a:r>
          </a:p>
          <a:p>
            <a:pPr lvl="1"/>
            <a:r>
              <a:rPr lang="en-US" dirty="0"/>
              <a:t>Machine Learning</a:t>
            </a:r>
          </a:p>
        </p:txBody>
      </p:sp>
      <p:sp>
        <p:nvSpPr>
          <p:cNvPr id="7" name="Content Placeholder 6">
            <a:extLst>
              <a:ext uri="{FF2B5EF4-FFF2-40B4-BE49-F238E27FC236}">
                <a16:creationId xmlns:a16="http://schemas.microsoft.com/office/drawing/2014/main" id="{FE280E49-26D2-06D0-9424-C0CD26471035}"/>
              </a:ext>
            </a:extLst>
          </p:cNvPr>
          <p:cNvSpPr>
            <a:spLocks noGrp="1"/>
          </p:cNvSpPr>
          <p:nvPr>
            <p:ph sz="half" idx="2"/>
          </p:nvPr>
        </p:nvSpPr>
        <p:spPr/>
        <p:txBody>
          <a:bodyPr>
            <a:normAutofit fontScale="92500" lnSpcReduction="10000"/>
          </a:bodyPr>
          <a:lstStyle/>
          <a:p>
            <a:r>
              <a:rPr lang="en-US" dirty="0"/>
              <a:t>Old Business</a:t>
            </a:r>
          </a:p>
          <a:p>
            <a:pPr lvl="1"/>
            <a:r>
              <a:rPr lang="en-US" dirty="0"/>
              <a:t>(Nearly) everything </a:t>
            </a:r>
            <a:r>
              <a:rPr lang="en-US" dirty="0">
                <a:sym typeface="Wingdings" pitchFamily="2" charset="2"/>
              </a:rPr>
              <a:t> Vector</a:t>
            </a:r>
            <a:endParaRPr lang="en-US" dirty="0"/>
          </a:p>
          <a:p>
            <a:pPr lvl="2"/>
            <a:r>
              <a:rPr lang="en-US" dirty="0"/>
              <a:t>Word2vec</a:t>
            </a:r>
          </a:p>
          <a:p>
            <a:pPr lvl="2"/>
            <a:r>
              <a:rPr lang="en-US" dirty="0"/>
              <a:t>Doc2vec</a:t>
            </a:r>
          </a:p>
          <a:p>
            <a:pPr lvl="1"/>
            <a:r>
              <a:rPr lang="en-US" dirty="0"/>
              <a:t>Similarity </a:t>
            </a:r>
            <a:r>
              <a:rPr lang="en-US" dirty="0">
                <a:sym typeface="Wingdings" pitchFamily="2" charset="2"/>
              </a:rPr>
              <a:t> Cosine</a:t>
            </a:r>
          </a:p>
          <a:p>
            <a:pPr lvl="1"/>
            <a:r>
              <a:rPr lang="en-US" dirty="0"/>
              <a:t>Approximate Nearest Neighbors</a:t>
            </a:r>
          </a:p>
          <a:p>
            <a:r>
              <a:rPr lang="en-US" dirty="0"/>
              <a:t>New Business</a:t>
            </a:r>
          </a:p>
          <a:p>
            <a:pPr lvl="1"/>
            <a:r>
              <a:rPr lang="en-US" dirty="0" err="1">
                <a:hlinkClick r:id="rId4"/>
              </a:rPr>
              <a:t>Colab</a:t>
            </a:r>
            <a:endParaRPr lang="en-US" dirty="0"/>
          </a:p>
          <a:p>
            <a:pPr lvl="1"/>
            <a:r>
              <a:rPr lang="en-US" dirty="0"/>
              <a:t>Deep Nets: Inference</a:t>
            </a:r>
          </a:p>
          <a:p>
            <a:pPr lvl="2"/>
            <a:r>
              <a:rPr lang="en-US" dirty="0"/>
              <a:t>Classification &amp; Regression</a:t>
            </a:r>
          </a:p>
          <a:p>
            <a:pPr lvl="2"/>
            <a:r>
              <a:rPr lang="en-US" dirty="0"/>
              <a:t>Anything </a:t>
            </a:r>
            <a:r>
              <a:rPr lang="en-US" dirty="0">
                <a:sym typeface="Wingdings" pitchFamily="2" charset="2"/>
              </a:rPr>
              <a:t> Vector</a:t>
            </a:r>
          </a:p>
          <a:p>
            <a:pPr lvl="2"/>
            <a:r>
              <a:rPr lang="en-US" dirty="0">
                <a:sym typeface="Wingdings" pitchFamily="2" charset="2"/>
              </a:rPr>
              <a:t>Machine Translation</a:t>
            </a:r>
          </a:p>
          <a:p>
            <a:pPr lvl="2"/>
            <a:r>
              <a:rPr lang="en-US" dirty="0">
                <a:sym typeface="Wingdings" pitchFamily="2" charset="2"/>
              </a:rPr>
              <a:t>Fill Mask</a:t>
            </a:r>
            <a:endParaRPr lang="en-US" dirty="0"/>
          </a:p>
        </p:txBody>
      </p:sp>
      <p:sp>
        <p:nvSpPr>
          <p:cNvPr id="4" name="Date Placeholder 3">
            <a:extLst>
              <a:ext uri="{FF2B5EF4-FFF2-40B4-BE49-F238E27FC236}">
                <a16:creationId xmlns:a16="http://schemas.microsoft.com/office/drawing/2014/main" id="{6522B8B9-EBB1-6301-2A45-410A07FE5BC6}"/>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D527BC96-320E-CF19-77F7-D4016564C8B8}"/>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512B7A4-301E-C6B3-C847-28ECF2EB8A60}"/>
              </a:ext>
            </a:extLst>
          </p:cNvPr>
          <p:cNvSpPr>
            <a:spLocks noGrp="1"/>
          </p:cNvSpPr>
          <p:nvPr>
            <p:ph type="sldNum" sz="quarter" idx="12"/>
          </p:nvPr>
        </p:nvSpPr>
        <p:spPr/>
        <p:txBody>
          <a:bodyPr/>
          <a:lstStyle/>
          <a:p>
            <a:fld id="{968D9EE9-F5CC-E840-B721-2FE4EA623452}" type="slidenum">
              <a:rPr lang="en-US" smtClean="0"/>
              <a:t>35</a:t>
            </a:fld>
            <a:endParaRPr lang="en-US"/>
          </a:p>
        </p:txBody>
      </p:sp>
    </p:spTree>
    <p:extLst>
      <p:ext uri="{BB962C8B-B14F-4D97-AF65-F5344CB8AC3E}">
        <p14:creationId xmlns:p14="http://schemas.microsoft.com/office/powerpoint/2010/main" val="3102024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F50A-5EE3-77D0-A7D1-ABBD6D7DA45D}"/>
              </a:ext>
            </a:extLst>
          </p:cNvPr>
          <p:cNvSpPr>
            <a:spLocks noGrp="1"/>
          </p:cNvSpPr>
          <p:nvPr>
            <p:ph type="title"/>
          </p:nvPr>
        </p:nvSpPr>
        <p:spPr/>
        <p:txBody>
          <a:bodyPr/>
          <a:lstStyle/>
          <a:p>
            <a:r>
              <a:rPr lang="en-US" dirty="0"/>
              <a:t>Linear Algebra</a:t>
            </a:r>
          </a:p>
        </p:txBody>
      </p:sp>
      <p:sp>
        <p:nvSpPr>
          <p:cNvPr id="8" name="Content Placeholder 7">
            <a:extLst>
              <a:ext uri="{FF2B5EF4-FFF2-40B4-BE49-F238E27FC236}">
                <a16:creationId xmlns:a16="http://schemas.microsoft.com/office/drawing/2014/main" id="{7F30C113-E68A-AA22-99A3-90E6E6E1D94D}"/>
              </a:ext>
            </a:extLst>
          </p:cNvPr>
          <p:cNvSpPr>
            <a:spLocks noGrp="1"/>
          </p:cNvSpPr>
          <p:nvPr>
            <p:ph idx="1"/>
          </p:nvPr>
        </p:nvSpPr>
        <p:spPr/>
        <p:txBody>
          <a:bodyPr/>
          <a:lstStyle/>
          <a:p>
            <a:r>
              <a:rPr lang="en-US" dirty="0"/>
              <a:t>Singular Value Decomposition (SVD)</a:t>
            </a:r>
          </a:p>
          <a:p>
            <a:r>
              <a:rPr lang="en-US" dirty="0"/>
              <a:t>Principal Component Analysis (PCA)</a:t>
            </a:r>
          </a:p>
          <a:p>
            <a:r>
              <a:rPr lang="en-US" dirty="0"/>
              <a:t>Dimension Reduction</a:t>
            </a:r>
          </a:p>
          <a:p>
            <a:r>
              <a:rPr lang="en-US" dirty="0"/>
              <a:t>Rotations</a:t>
            </a:r>
          </a:p>
          <a:p>
            <a:r>
              <a:rPr lang="en-US" dirty="0"/>
              <a:t>Approximate Nearest Neighbors (ANN)</a:t>
            </a:r>
          </a:p>
        </p:txBody>
      </p:sp>
      <p:sp>
        <p:nvSpPr>
          <p:cNvPr id="5" name="Date Placeholder 4">
            <a:extLst>
              <a:ext uri="{FF2B5EF4-FFF2-40B4-BE49-F238E27FC236}">
                <a16:creationId xmlns:a16="http://schemas.microsoft.com/office/drawing/2014/main" id="{3F9977B2-E1D2-5289-DAD0-4B367FB82AB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7F461333-4806-2710-51FA-B207BCA298E4}"/>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3EEC56EA-2E5F-98D2-D7F9-4C2C14EE1B8B}"/>
              </a:ext>
            </a:extLst>
          </p:cNvPr>
          <p:cNvSpPr>
            <a:spLocks noGrp="1"/>
          </p:cNvSpPr>
          <p:nvPr>
            <p:ph type="sldNum" sz="quarter" idx="12"/>
          </p:nvPr>
        </p:nvSpPr>
        <p:spPr/>
        <p:txBody>
          <a:bodyPr/>
          <a:lstStyle/>
          <a:p>
            <a:fld id="{968D9EE9-F5CC-E840-B721-2FE4EA623452}" type="slidenum">
              <a:rPr lang="en-US" smtClean="0"/>
              <a:t>36</a:t>
            </a:fld>
            <a:endParaRPr lang="en-US"/>
          </a:p>
        </p:txBody>
      </p:sp>
    </p:spTree>
    <p:extLst>
      <p:ext uri="{BB962C8B-B14F-4D97-AF65-F5344CB8AC3E}">
        <p14:creationId xmlns:p14="http://schemas.microsoft.com/office/powerpoint/2010/main" val="2383289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16E1-C67B-829A-348E-37A1DD9BDD55}"/>
              </a:ext>
            </a:extLst>
          </p:cNvPr>
          <p:cNvSpPr>
            <a:spLocks noGrp="1"/>
          </p:cNvSpPr>
          <p:nvPr>
            <p:ph type="title"/>
          </p:nvPr>
        </p:nvSpPr>
        <p:spPr/>
        <p:txBody>
          <a:bodyPr/>
          <a:lstStyle/>
          <a:p>
            <a:r>
              <a:rPr lang="en-US" dirty="0"/>
              <a:t>Nearly Everything To Vectors (Embeddings)</a:t>
            </a:r>
          </a:p>
        </p:txBody>
      </p:sp>
      <p:sp>
        <p:nvSpPr>
          <p:cNvPr id="3" name="Content Placeholder 2">
            <a:extLst>
              <a:ext uri="{FF2B5EF4-FFF2-40B4-BE49-F238E27FC236}">
                <a16:creationId xmlns:a16="http://schemas.microsoft.com/office/drawing/2014/main" id="{5E3C5004-1B8C-872C-B50E-012213D46C97}"/>
              </a:ext>
            </a:extLst>
          </p:cNvPr>
          <p:cNvSpPr>
            <a:spLocks noGrp="1"/>
          </p:cNvSpPr>
          <p:nvPr>
            <p:ph sz="half" idx="1"/>
          </p:nvPr>
        </p:nvSpPr>
        <p:spPr/>
        <p:txBody>
          <a:bodyPr/>
          <a:lstStyle/>
          <a:p>
            <a:r>
              <a:rPr lang="en-US" dirty="0"/>
              <a:t>“Everything”</a:t>
            </a:r>
          </a:p>
          <a:p>
            <a:pPr lvl="1"/>
            <a:r>
              <a:rPr lang="en-US" dirty="0"/>
              <a:t>Words (Terms): word2vec</a:t>
            </a:r>
          </a:p>
          <a:p>
            <a:pPr lvl="1"/>
            <a:r>
              <a:rPr lang="en-US" dirty="0"/>
              <a:t>Documents (Text Strings):</a:t>
            </a:r>
          </a:p>
          <a:p>
            <a:pPr lvl="2"/>
            <a:r>
              <a:rPr lang="en-US" dirty="0"/>
              <a:t>doc2vec, BERT, Specter</a:t>
            </a:r>
          </a:p>
          <a:p>
            <a:pPr lvl="1"/>
            <a:r>
              <a:rPr lang="en-US" dirty="0"/>
              <a:t>Graphs (GNNs)</a:t>
            </a:r>
          </a:p>
          <a:p>
            <a:pPr lvl="2"/>
            <a:r>
              <a:rPr lang="en-US" dirty="0"/>
              <a:t>Example: citation graph</a:t>
            </a:r>
          </a:p>
          <a:p>
            <a:pPr lvl="1"/>
            <a:r>
              <a:rPr lang="en-US" dirty="0"/>
              <a:t>Semantics (“Meaning”)</a:t>
            </a:r>
          </a:p>
          <a:p>
            <a:pPr lvl="1"/>
            <a:r>
              <a:rPr lang="en-US" dirty="0"/>
              <a:t>All the world’s languages</a:t>
            </a:r>
          </a:p>
          <a:p>
            <a:pPr lvl="1"/>
            <a:r>
              <a:rPr lang="en-US" dirty="0"/>
              <a:t>Audio (Speech, Music)</a:t>
            </a:r>
          </a:p>
          <a:p>
            <a:pPr lvl="1"/>
            <a:r>
              <a:rPr lang="en-US" dirty="0"/>
              <a:t>Pictures and Videos</a:t>
            </a:r>
          </a:p>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A3237F-DE7F-6FAF-F2B4-F434D5656315}"/>
                  </a:ext>
                </a:extLst>
              </p:cNvPr>
              <p:cNvSpPr>
                <a:spLocks noGrp="1"/>
              </p:cNvSpPr>
              <p:nvPr>
                <p:ph sz="half" idx="2"/>
              </p:nvPr>
            </p:nvSpPr>
            <p:spPr/>
            <p:txBody>
              <a:bodyPr/>
              <a:lstStyle/>
              <a:p>
                <a:r>
                  <a:rPr lang="en-US" dirty="0"/>
                  <a:t>Embeddings</a:t>
                </a:r>
              </a:p>
              <a:p>
                <a:pPr lvl="1"/>
                <a:r>
                  <a:rPr lang="en-US" dirty="0"/>
                  <a:t>Similarity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Cosine</a:t>
                </a:r>
              </a:p>
              <a:p>
                <a:pPr lvl="2"/>
                <a:r>
                  <a:rPr lang="en-US" dirty="0"/>
                  <a:t>Similar documents</a:t>
                </a:r>
              </a:p>
              <a:p>
                <a:pPr lvl="3"/>
                <a:r>
                  <a:rPr lang="en-US" dirty="0"/>
                  <a:t>Word Overlap</a:t>
                </a:r>
              </a:p>
              <a:p>
                <a:pPr lvl="3"/>
                <a:r>
                  <a:rPr lang="en-US" dirty="0"/>
                  <a:t>Nearby in citation graph</a:t>
                </a:r>
              </a:p>
              <a:p>
                <a:pPr lvl="3"/>
                <a:r>
                  <a:rPr lang="en-US" dirty="0"/>
                  <a:t>Similar topics, venues, authors</a:t>
                </a:r>
              </a:p>
              <a:p>
                <a:pPr lvl="1"/>
                <a:r>
                  <a:rPr lang="en-US" dirty="0"/>
                  <a:t>Latent (Hidden) Dimensions</a:t>
                </a:r>
              </a:p>
              <a:p>
                <a:r>
                  <a:rPr lang="en-US" dirty="0"/>
                  <a:t>Computational Convenience</a:t>
                </a:r>
              </a:p>
              <a:p>
                <a:pPr lvl="1"/>
                <a:r>
                  <a:rPr lang="en-US" dirty="0"/>
                  <a:t>Dimension Reduction</a:t>
                </a:r>
              </a:p>
              <a:p>
                <a:pPr lvl="1"/>
                <a:r>
                  <a:rPr lang="en-US" dirty="0"/>
                  <a:t>Rotations</a:t>
                </a:r>
              </a:p>
              <a:p>
                <a:pPr lvl="1"/>
                <a:r>
                  <a:rPr lang="en-US" dirty="0"/>
                  <a:t>Approximate Nearest Neighbors</a:t>
                </a:r>
              </a:p>
              <a:p>
                <a:pPr lvl="1"/>
                <a:endParaRPr lang="en-US" dirty="0"/>
              </a:p>
            </p:txBody>
          </p:sp>
        </mc:Choice>
        <mc:Fallback xmlns="">
          <p:sp>
            <p:nvSpPr>
              <p:cNvPr id="4" name="Content Placeholder 3">
                <a:extLst>
                  <a:ext uri="{FF2B5EF4-FFF2-40B4-BE49-F238E27FC236}">
                    <a16:creationId xmlns:a16="http://schemas.microsoft.com/office/drawing/2014/main" id="{E1A3237F-DE7F-6FAF-F2B4-F434D5656315}"/>
                  </a:ext>
                </a:extLst>
              </p:cNvPr>
              <p:cNvSpPr>
                <a:spLocks noGrp="1" noRot="1" noChangeAspect="1" noMove="1" noResize="1" noEditPoints="1" noAdjustHandles="1" noChangeArrowheads="1" noChangeShapeType="1" noTextEdit="1"/>
              </p:cNvSpPr>
              <p:nvPr>
                <p:ph sz="half" idx="2"/>
              </p:nvPr>
            </p:nvSpPr>
            <p:spPr>
              <a:blipFill>
                <a:blip r:embed="rId2"/>
                <a:stretch>
                  <a:fillRect l="-2200" t="-2326" b="-29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53FE8E8A-4066-50EF-3D35-9B4734EF98B7}"/>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E76B7848-6181-8EC1-1A1E-DB1E2A979F16}"/>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CB4B0063-6AD3-D1B4-8A1A-A85E9FDE4E0E}"/>
              </a:ext>
            </a:extLst>
          </p:cNvPr>
          <p:cNvSpPr>
            <a:spLocks noGrp="1"/>
          </p:cNvSpPr>
          <p:nvPr>
            <p:ph type="sldNum" sz="quarter" idx="12"/>
          </p:nvPr>
        </p:nvSpPr>
        <p:spPr/>
        <p:txBody>
          <a:bodyPr/>
          <a:lstStyle/>
          <a:p>
            <a:fld id="{968D9EE9-F5CC-E840-B721-2FE4EA623452}" type="slidenum">
              <a:rPr lang="en-US" smtClean="0"/>
              <a:t>37</a:t>
            </a:fld>
            <a:endParaRPr lang="en-US"/>
          </a:p>
        </p:txBody>
      </p:sp>
    </p:spTree>
    <p:extLst>
      <p:ext uri="{BB962C8B-B14F-4D97-AF65-F5344CB8AC3E}">
        <p14:creationId xmlns:p14="http://schemas.microsoft.com/office/powerpoint/2010/main" val="4197494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66999" y="1443992"/>
            <a:ext cx="5504241" cy="5414008"/>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26066" y="73759"/>
            <a:ext cx="9508127" cy="2000138"/>
          </a:xfrm>
        </p:spPr>
      </p:pic>
      <p:sp>
        <p:nvSpPr>
          <p:cNvPr id="2" name="Title 1"/>
          <p:cNvSpPr>
            <a:spLocks noGrp="1"/>
          </p:cNvSpPr>
          <p:nvPr>
            <p:ph type="title"/>
          </p:nvPr>
        </p:nvSpPr>
        <p:spPr>
          <a:xfrm>
            <a:off x="5213023" y="3268579"/>
            <a:ext cx="6821170" cy="2132979"/>
          </a:xfrm>
        </p:spPr>
        <p:txBody>
          <a:bodyPr/>
          <a:lstStyle/>
          <a:p>
            <a:r>
              <a:rPr lang="en-US" dirty="0"/>
              <a:t>Salton’s Vector Space Model</a:t>
            </a:r>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029900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162A-8FD6-B75B-7667-FFDC4D43754D}"/>
              </a:ext>
            </a:extLst>
          </p:cNvPr>
          <p:cNvSpPr>
            <a:spLocks noGrp="1"/>
          </p:cNvSpPr>
          <p:nvPr>
            <p:ph type="title"/>
          </p:nvPr>
        </p:nvSpPr>
        <p:spPr>
          <a:xfrm>
            <a:off x="838200" y="365125"/>
            <a:ext cx="4493895" cy="1325563"/>
          </a:xfrm>
        </p:spPr>
        <p:txBody>
          <a:bodyPr/>
          <a:lstStyle/>
          <a:p>
            <a:r>
              <a:rPr lang="en-US" dirty="0"/>
              <a:t>Word2vec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948048-8770-0818-59AE-2B33843EF40F}"/>
                  </a:ext>
                </a:extLst>
              </p:cNvPr>
              <p:cNvSpPr>
                <a:spLocks noGrp="1"/>
              </p:cNvSpPr>
              <p:nvPr>
                <p:ph sz="half" idx="1"/>
              </p:nvPr>
            </p:nvSpPr>
            <p:spPr>
              <a:xfrm>
                <a:off x="586739" y="2019456"/>
                <a:ext cx="9989608" cy="4131962"/>
              </a:xfrm>
            </p:spPr>
            <p:txBody>
              <a:bodyPr>
                <a:normAutofit fontScale="85000" lnSpcReduction="20000"/>
              </a:bodyPr>
              <a:lstStyle/>
              <a:p>
                <a14:m>
                  <m:oMath xmlns:m="http://schemas.openxmlformats.org/officeDocument/2006/math">
                    <m:r>
                      <a:rPr lang="en-US" i="1" smtClean="0">
                        <a:latin typeface="Cambria Math" panose="02040503050406030204" pitchFamily="18" charset="0"/>
                      </a:rPr>
                      <m:t>𝑀</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sup>
                    </m:sSup>
                  </m:oMath>
                </a14:m>
                <a:r>
                  <a:rPr lang="en-US" dirty="0"/>
                  <a:t> (tall-skinny matrix)</a:t>
                </a:r>
              </a:p>
              <a:p>
                <a:pPr lvl="1"/>
                <a14:m>
                  <m:oMath xmlns:m="http://schemas.openxmlformats.org/officeDocument/2006/math">
                    <m:r>
                      <a:rPr lang="en-US" i="1" dirty="0" smtClean="0">
                        <a:latin typeface="Cambria Math" panose="02040503050406030204" pitchFamily="18" charset="0"/>
                      </a:rPr>
                      <m:t>𝑉</m:t>
                    </m:r>
                  </m:oMath>
                </a14:m>
                <a:r>
                  <a:rPr lang="en-US" dirty="0"/>
                  <a:t>: vocabulary size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500</m:t>
                    </m:r>
                  </m:oMath>
                </a14:m>
                <a:r>
                  <a:rPr lang="en-US" dirty="0"/>
                  <a:t>k)</a:t>
                </a:r>
              </a:p>
              <a:p>
                <a:pPr lvl="1"/>
                <a14:m>
                  <m:oMath xmlns:m="http://schemas.openxmlformats.org/officeDocument/2006/math">
                    <m:r>
                      <a:rPr lang="en-US" i="1" dirty="0" smtClean="0">
                        <a:latin typeface="Cambria Math" panose="02040503050406030204" pitchFamily="18" charset="0"/>
                      </a:rPr>
                      <m:t>𝐾</m:t>
                    </m:r>
                  </m:oMath>
                </a14:m>
                <a:r>
                  <a:rPr lang="en-US" dirty="0"/>
                  <a:t>: hidden dimensions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300</m:t>
                    </m:r>
                  </m:oMath>
                </a14:m>
                <a:r>
                  <a:rPr lang="en-US" dirty="0"/>
                  <a:t>)</a:t>
                </a:r>
              </a:p>
              <a:p>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r>
                      <a:rPr lang="en-US" b="0" i="0" smtClean="0">
                        <a:latin typeface="Cambria Math" panose="02040503050406030204" pitchFamily="18" charset="0"/>
                      </a:rPr>
                      <m:t>= </m:t>
                    </m:r>
                    <m:r>
                      <a:rPr lang="en-US" b="0" i="1" smtClean="0">
                        <a:latin typeface="Cambria Math" panose="02040503050406030204" pitchFamily="18" charset="0"/>
                      </a:rPr>
                      <m:t>𝑐𝑜𝑠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𝑃𝑀𝐼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e>
                    </m:d>
                  </m:oMath>
                </a14:m>
                <a:endParaRPr lang="en-US" dirty="0"/>
              </a:p>
              <a:p>
                <a:pPr lvl="1"/>
                <a:r>
                  <a:rPr lang="en-US" dirty="0"/>
                  <a:t>Similarity of all pairs of words in </a:t>
                </a:r>
                <a14:m>
                  <m:oMath xmlns:m="http://schemas.openxmlformats.org/officeDocument/2006/math">
                    <m:r>
                      <a:rPr lang="en-US" i="1" dirty="0" smtClean="0">
                        <a:latin typeface="Cambria Math" panose="02040503050406030204" pitchFamily="18" charset="0"/>
                      </a:rPr>
                      <m:t>𝑉</m:t>
                    </m:r>
                  </m:oMath>
                </a14:m>
                <a:endParaRPr lang="en-US" dirty="0"/>
              </a:p>
              <a:p>
                <a:pPr lvl="1"/>
                <a:r>
                  <a:rPr lang="en-US" dirty="0"/>
                  <a:t>It might be infeasible to materialize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2"/>
                <a:r>
                  <a:rPr lang="en-US" dirty="0"/>
                  <a:t>But there are approximations (ANNs) </a:t>
                </a:r>
              </a:p>
              <a:p>
                <a:pPr lvl="2"/>
                <a:r>
                  <a:rPr lang="en-US" dirty="0"/>
                  <a:t>that find many/most of the large values</a:t>
                </a:r>
              </a:p>
              <a:p>
                <a:r>
                  <a:rPr lang="en-US" dirty="0"/>
                  <a:t>Better for capturing collocations</a:t>
                </a:r>
              </a:p>
              <a:p>
                <a:pPr lvl="1"/>
                <a:r>
                  <a:rPr lang="en-US" dirty="0"/>
                  <a:t>Collocations: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dirty="0" smtClean="0">
                        <a:latin typeface="Cambria Math" panose="02040503050406030204" pitchFamily="18" charset="0"/>
                      </a:rPr>
                      <m:t>&amp;</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appear near one another (more than chance)</a:t>
                </a:r>
              </a:p>
              <a:p>
                <a:r>
                  <a:rPr lang="en-US" dirty="0"/>
                  <a:t>Less appropriate for other notions of similarity</a:t>
                </a:r>
              </a:p>
              <a:p>
                <a:pPr lvl="1"/>
                <a:r>
                  <a:rPr lang="en-US" dirty="0"/>
                  <a:t>Both synonyms and antonyms appear near one another</a:t>
                </a:r>
              </a:p>
              <a:p>
                <a:pPr lvl="1"/>
                <a:r>
                  <a:rPr lang="en-US" dirty="0"/>
                  <a:t>(But they don’t mean the same thing)</a:t>
                </a:r>
              </a:p>
            </p:txBody>
          </p:sp>
        </mc:Choice>
        <mc:Fallback xmlns="">
          <p:sp>
            <p:nvSpPr>
              <p:cNvPr id="3" name="Content Placeholder 2">
                <a:extLst>
                  <a:ext uri="{FF2B5EF4-FFF2-40B4-BE49-F238E27FC236}">
                    <a16:creationId xmlns:a16="http://schemas.microsoft.com/office/drawing/2014/main" id="{B5948048-8770-0818-59AE-2B33843EF40F}"/>
                  </a:ext>
                </a:extLst>
              </p:cNvPr>
              <p:cNvSpPr>
                <a:spLocks noGrp="1" noRot="1" noChangeAspect="1" noMove="1" noResize="1" noEditPoints="1" noAdjustHandles="1" noChangeArrowheads="1" noChangeShapeType="1" noTextEdit="1"/>
              </p:cNvSpPr>
              <p:nvPr>
                <p:ph sz="half" idx="1"/>
              </p:nvPr>
            </p:nvSpPr>
            <p:spPr>
              <a:xfrm>
                <a:off x="586739" y="2019456"/>
                <a:ext cx="9989608" cy="4131962"/>
              </a:xfrm>
              <a:blipFill>
                <a:blip r:embed="rId2"/>
                <a:stretch>
                  <a:fillRect l="-889" t="-3058" b="-122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715F9DCE-8C89-1809-433F-A7A3DBB34A56}"/>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DCD32E79-2A55-69C1-B456-FD92043B1EFD}"/>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829A4479-D675-6863-61CD-C9BC2D0C3E3D}"/>
              </a:ext>
            </a:extLst>
          </p:cNvPr>
          <p:cNvSpPr>
            <a:spLocks noGrp="1"/>
          </p:cNvSpPr>
          <p:nvPr>
            <p:ph type="sldNum" sz="quarter" idx="12"/>
          </p:nvPr>
        </p:nvSpPr>
        <p:spPr/>
        <p:txBody>
          <a:bodyPr/>
          <a:lstStyle/>
          <a:p>
            <a:fld id="{968D9EE9-F5CC-E840-B721-2FE4EA623452}" type="slidenum">
              <a:rPr lang="en-US" smtClean="0"/>
              <a:t>39</a:t>
            </a:fld>
            <a:endParaRPr lang="en-US"/>
          </a:p>
        </p:txBody>
      </p:sp>
      <p:pic>
        <p:nvPicPr>
          <p:cNvPr id="8" name="Content Placeholder 5">
            <a:extLst>
              <a:ext uri="{FF2B5EF4-FFF2-40B4-BE49-F238E27FC236}">
                <a16:creationId xmlns:a16="http://schemas.microsoft.com/office/drawing/2014/main" id="{A1CC79A1-5CDC-F446-624E-AA5A6F8A778E}"/>
              </a:ext>
            </a:extLst>
          </p:cNvPr>
          <p:cNvPicPr>
            <a:picLocks noGrp="1" noChangeAspect="1"/>
          </p:cNvPicPr>
          <p:nvPr>
            <p:ph sz="half" idx="2"/>
          </p:nvPr>
        </p:nvPicPr>
        <p:blipFill>
          <a:blip r:embed="rId3"/>
          <a:stretch>
            <a:fillRect/>
          </a:stretch>
        </p:blipFill>
        <p:spPr>
          <a:xfrm>
            <a:off x="5642207" y="136524"/>
            <a:ext cx="6477403" cy="289242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6BEE893-8335-6371-FF01-1046DDA79FA9}"/>
                  </a:ext>
                </a:extLst>
              </p:cNvPr>
              <p:cNvSpPr txBox="1"/>
              <p:nvPr/>
            </p:nvSpPr>
            <p:spPr>
              <a:xfrm>
                <a:off x="8153400" y="3206838"/>
                <a:ext cx="4217137" cy="1200329"/>
              </a:xfrm>
              <a:prstGeom prst="rect">
                <a:avLst/>
              </a:prstGeom>
              <a:noFill/>
            </p:spPr>
            <p:txBody>
              <a:bodyPr wrap="square" rtlCol="0">
                <a:spAutoFit/>
              </a:bodyPr>
              <a:lstStyle/>
              <a:p>
                <a:r>
                  <a:rPr lang="en-US" sz="2400" dirty="0"/>
                  <a:t>For plotting purposes, </a:t>
                </a:r>
              </a:p>
              <a:p>
                <a:pPr marL="342900" indent="-342900">
                  <a:buFont typeface="Arial" panose="020B0604020202020204" pitchFamily="34" charset="0"/>
                  <a:buChar char="•"/>
                </a:pPr>
                <a:r>
                  <a:rPr lang="en-US" sz="2400" dirty="0"/>
                  <a:t>use dimension reduction </a:t>
                </a:r>
              </a:p>
              <a:p>
                <a:pPr marL="342900" indent="-342900">
                  <a:buFont typeface="Arial" panose="020B0604020202020204" pitchFamily="34" charset="0"/>
                  <a:buChar char="•"/>
                </a:pPr>
                <a:r>
                  <a:rPr lang="en-US" sz="2400" dirty="0"/>
                  <a:t>to reduce </a:t>
                </a:r>
                <a14:m>
                  <m:oMath xmlns:m="http://schemas.openxmlformats.org/officeDocument/2006/math">
                    <m:r>
                      <a:rPr lang="en-US" sz="2400" i="1" dirty="0" smtClean="0">
                        <a:latin typeface="Cambria Math" panose="02040503050406030204" pitchFamily="18" charset="0"/>
                      </a:rPr>
                      <m:t>𝐾</m:t>
                    </m:r>
                  </m:oMath>
                </a14:m>
                <a:r>
                  <a:rPr lang="en-US" sz="2400" dirty="0"/>
                  <a:t> down to 2D</a:t>
                </a:r>
              </a:p>
            </p:txBody>
          </p:sp>
        </mc:Choice>
        <mc:Fallback xmlns="">
          <p:sp>
            <p:nvSpPr>
              <p:cNvPr id="9" name="TextBox 8">
                <a:extLst>
                  <a:ext uri="{FF2B5EF4-FFF2-40B4-BE49-F238E27FC236}">
                    <a16:creationId xmlns:a16="http://schemas.microsoft.com/office/drawing/2014/main" id="{B6BEE893-8335-6371-FF01-1046DDA79FA9}"/>
                  </a:ext>
                </a:extLst>
              </p:cNvPr>
              <p:cNvSpPr txBox="1">
                <a:spLocks noRot="1" noChangeAspect="1" noMove="1" noResize="1" noEditPoints="1" noAdjustHandles="1" noChangeArrowheads="1" noChangeShapeType="1" noTextEdit="1"/>
              </p:cNvSpPr>
              <p:nvPr/>
            </p:nvSpPr>
            <p:spPr>
              <a:xfrm>
                <a:off x="8153400" y="3206838"/>
                <a:ext cx="4217137" cy="1200329"/>
              </a:xfrm>
              <a:prstGeom prst="rect">
                <a:avLst/>
              </a:prstGeom>
              <a:blipFill>
                <a:blip r:embed="rId4"/>
                <a:stretch>
                  <a:fillRect l="-2410" t="-4167" b="-937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0709F30-FD68-9C87-3E77-BD9DDDF8A294}"/>
              </a:ext>
            </a:extLst>
          </p:cNvPr>
          <p:cNvSpPr txBox="1"/>
          <p:nvPr/>
        </p:nvSpPr>
        <p:spPr>
          <a:xfrm>
            <a:off x="10850993" y="3028949"/>
            <a:ext cx="1268617" cy="307777"/>
          </a:xfrm>
          <a:prstGeom prst="rect">
            <a:avLst/>
          </a:prstGeom>
          <a:noFill/>
        </p:spPr>
        <p:txBody>
          <a:bodyPr wrap="none" rtlCol="0">
            <a:spAutoFit/>
          </a:bodyPr>
          <a:lstStyle/>
          <a:p>
            <a:r>
              <a:rPr lang="en-US" sz="1400" dirty="0"/>
              <a:t>Slide from JM3</a:t>
            </a:r>
          </a:p>
        </p:txBody>
      </p:sp>
    </p:spTree>
    <p:extLst>
      <p:ext uri="{BB962C8B-B14F-4D97-AF65-F5344CB8AC3E}">
        <p14:creationId xmlns:p14="http://schemas.microsoft.com/office/powerpoint/2010/main" val="1331835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7693-8BEA-ACA8-E0B9-991A6675F0CA}"/>
              </a:ext>
            </a:extLst>
          </p:cNvPr>
          <p:cNvSpPr>
            <a:spLocks noGrp="1"/>
          </p:cNvSpPr>
          <p:nvPr>
            <p:ph type="title"/>
          </p:nvPr>
        </p:nvSpPr>
        <p:spPr/>
        <p:txBody>
          <a:bodyPr/>
          <a:lstStyle/>
          <a:p>
            <a:r>
              <a:rPr lang="en-US" dirty="0"/>
              <a:t>Graphs, Transitive Closure &amp; Random Walks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78CFBF-65BD-9AED-FFC2-0D245C440BE5}"/>
                  </a:ext>
                </a:extLst>
              </p:cNvPr>
              <p:cNvSpPr>
                <a:spLocks noGrp="1"/>
              </p:cNvSpPr>
              <p:nvPr>
                <p:ph sz="half" idx="1"/>
              </p:nvPr>
            </p:nvSpPr>
            <p:spPr/>
            <p:txBody>
              <a:bodyPr>
                <a:normAutofit fontScale="92500" lnSpcReduction="20000"/>
              </a:bodyPr>
              <a:lstStyle/>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oMath>
                </a14:m>
                <a:endParaRPr lang="en-US" dirty="0"/>
              </a:p>
              <a:p>
                <a:pPr lvl="1"/>
                <a:r>
                  <a:rPr lang="en-US" dirty="0"/>
                  <a:t>V: vertices (nodes)</a:t>
                </a:r>
              </a:p>
              <a:p>
                <a:pPr lvl="1"/>
                <a:r>
                  <a:rPr lang="en-US" dirty="0"/>
                  <a:t>E: edges</a:t>
                </a:r>
              </a:p>
              <a:p>
                <a:r>
                  <a:rPr lang="en-US" dirty="0"/>
                  <a:t>Sizes</a:t>
                </a:r>
              </a:p>
              <a:p>
                <a:pPr lvl="1"/>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𝑁</m:t>
                    </m:r>
                  </m:oMath>
                </a14:m>
                <a:endParaRPr lang="en-US" dirty="0"/>
              </a:p>
              <a:p>
                <a:pPr lvl="1"/>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𝑁</m:t>
                        </m:r>
                      </m:e>
                      <m:sup>
                        <m:r>
                          <a:rPr lang="en-US" b="0" i="1" dirty="0" smtClean="0">
                            <a:latin typeface="Cambria Math" panose="02040503050406030204" pitchFamily="18" charset="0"/>
                            <a:ea typeface="Cambria Math" panose="02040503050406030204" pitchFamily="18" charset="0"/>
                          </a:rPr>
                          <m:t>2</m:t>
                        </m:r>
                      </m:sup>
                    </m:sSup>
                  </m:oMath>
                </a14:m>
                <a:endParaRPr lang="en-US" dirty="0"/>
              </a:p>
              <a:p>
                <a:r>
                  <a:rPr lang="en-US" dirty="0"/>
                  <a:t>Represent graph, </a:t>
                </a:r>
                <a14:m>
                  <m:oMath xmlns:m="http://schemas.openxmlformats.org/officeDocument/2006/math">
                    <m:r>
                      <a:rPr lang="en-US" i="1" dirty="0" smtClean="0">
                        <a:latin typeface="Cambria Math" panose="02040503050406030204" pitchFamily="18" charset="0"/>
                      </a:rPr>
                      <m:t>𝐺</m:t>
                    </m:r>
                  </m:oMath>
                </a14:m>
                <a:r>
                  <a:rPr lang="en-US" dirty="0"/>
                  <a:t>, as matrix, </a:t>
                </a:r>
                <a14:m>
                  <m:oMath xmlns:m="http://schemas.openxmlformats.org/officeDocument/2006/math">
                    <m:r>
                      <a:rPr lang="en-US" i="1" dirty="0" smtClean="0">
                        <a:latin typeface="Cambria Math" panose="02040503050406030204" pitchFamily="18" charset="0"/>
                      </a:rPr>
                      <m:t>𝑀</m:t>
                    </m:r>
                  </m:oMath>
                </a14:m>
                <a:endParaRPr lang="en-US" dirty="0"/>
              </a:p>
              <a:p>
                <a:pPr lvl="1"/>
                <a:r>
                  <a:rPr lang="en-US" dirty="0"/>
                  <a:t>Sparse Matrices</a:t>
                </a:r>
              </a:p>
              <a:p>
                <a:pPr lvl="1"/>
                <a:r>
                  <a:rPr lang="en-US" dirty="0" err="1">
                    <a:hlinkClick r:id="rId2"/>
                  </a:rPr>
                  <a:t>scipy.sparse</a:t>
                </a:r>
                <a:endParaRPr lang="en-US" dirty="0"/>
              </a:p>
            </p:txBody>
          </p:sp>
        </mc:Choice>
        <mc:Fallback xmlns="">
          <p:sp>
            <p:nvSpPr>
              <p:cNvPr id="3" name="Content Placeholder 2">
                <a:extLst>
                  <a:ext uri="{FF2B5EF4-FFF2-40B4-BE49-F238E27FC236}">
                    <a16:creationId xmlns:a16="http://schemas.microsoft.com/office/drawing/2014/main" id="{4078CFBF-65BD-9AED-FFC2-0D245C440BE5}"/>
                  </a:ext>
                </a:extLst>
              </p:cNvPr>
              <p:cNvSpPr>
                <a:spLocks noGrp="1" noRot="1" noChangeAspect="1" noMove="1" noResize="1" noEditPoints="1" noAdjustHandles="1" noChangeArrowheads="1" noChangeShapeType="1" noTextEdit="1"/>
              </p:cNvSpPr>
              <p:nvPr>
                <p:ph sz="half" idx="1"/>
              </p:nvPr>
            </p:nvSpPr>
            <p:spPr>
              <a:blipFill>
                <a:blip r:embed="rId3"/>
                <a:stretch>
                  <a:fillRect l="-1956" t="-2035"/>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924CE86F-41F7-EBCF-127B-9D4F2CA48031}"/>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753554AC-3C81-43BD-F0B9-EA6D5730EE45}"/>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6DEB7F13-CFBC-C14E-AE11-4B4BF612DC27}"/>
              </a:ext>
            </a:extLst>
          </p:cNvPr>
          <p:cNvSpPr>
            <a:spLocks noGrp="1"/>
          </p:cNvSpPr>
          <p:nvPr>
            <p:ph type="sldNum" sz="quarter" idx="12"/>
          </p:nvPr>
        </p:nvSpPr>
        <p:spPr/>
        <p:txBody>
          <a:bodyPr/>
          <a:lstStyle/>
          <a:p>
            <a:fld id="{968D9EE9-F5CC-E840-B721-2FE4EA623452}" type="slidenum">
              <a:rPr lang="en-US" smtClean="0"/>
              <a:t>4</a:t>
            </a:fld>
            <a:endParaRPr lang="en-US"/>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D8B50C23-BAC5-CDE5-8D19-AC7694E53551}"/>
                  </a:ext>
                </a:extLst>
              </p:cNvPr>
              <p:cNvSpPr>
                <a:spLocks noGrp="1"/>
              </p:cNvSpPr>
              <p:nvPr>
                <p:ph sz="half" idx="2"/>
              </p:nvPr>
            </p:nvSpPr>
            <p:spPr/>
            <p:txBody>
              <a:bodyPr>
                <a:normAutofit fontScale="92500" lnSpcReduction="20000"/>
              </a:bodyPr>
              <a:lstStyle/>
              <a:p>
                <a14:m>
                  <m:oMath xmlns:m="http://schemas.openxmlformats.org/officeDocument/2006/math">
                    <m:r>
                      <a:rPr lang="en-US" i="1" dirty="0" smtClean="0">
                        <a:latin typeface="Cambria Math" panose="02040503050406030204" pitchFamily="18" charset="0"/>
                      </a:rPr>
                      <m:t>𝑀</m:t>
                    </m:r>
                  </m:oMath>
                </a14:m>
                <a:r>
                  <a:rPr lang="en-US" dirty="0"/>
                  <a:t>: paths of length 1</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2</m:t>
                        </m:r>
                      </m:sup>
                    </m:sSup>
                  </m:oMath>
                </a14:m>
                <a:r>
                  <a:rPr lang="en-US" dirty="0"/>
                  <a:t>: paths of length 2</a:t>
                </a:r>
              </a:p>
              <a:p>
                <a14:m>
                  <m:oMath xmlns:m="http://schemas.openxmlformats.org/officeDocument/2006/math">
                    <m:r>
                      <a:rPr lang="en-US" i="1" dirty="0" smtClean="0">
                        <a:latin typeface="Cambria Math" panose="02040503050406030204" pitchFamily="18" charset="0"/>
                      </a:rPr>
                      <m:t>𝑀</m:t>
                    </m:r>
                    <m:r>
                      <a:rPr lang="en-US" b="0" i="0" dirty="0"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oMath>
                </a14:m>
                <a:r>
                  <a:rPr lang="en-US" dirty="0"/>
                  <a:t>: paths of length 1 or 2</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𝑁</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e>
                    </m:nary>
                  </m:oMath>
                </a14:m>
                <a:r>
                  <a:rPr lang="en-US" dirty="0"/>
                  <a:t>: paths of length 0 to </a:t>
                </a:r>
                <a14:m>
                  <m:oMath xmlns:m="http://schemas.openxmlformats.org/officeDocument/2006/math">
                    <m:r>
                      <a:rPr lang="en-US" i="1" dirty="0" smtClean="0">
                        <a:latin typeface="Cambria Math" panose="02040503050406030204" pitchFamily="18" charset="0"/>
                      </a:rPr>
                      <m:t>𝑁</m:t>
                    </m:r>
                  </m:oMath>
                </a14:m>
                <a:endParaRPr lang="en-US" dirty="0"/>
              </a:p>
              <a:p>
                <a14:m>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𝑥</m:t>
                            </m:r>
                          </m:den>
                        </m:f>
                      </m:e>
                    </m:nary>
                  </m:oMath>
                </a14:m>
                <a:endParaRPr lang="en-US" dirty="0"/>
              </a:p>
              <a:p>
                <a:r>
                  <a:rPr lang="en-US" dirty="0"/>
                  <a:t>Laplacian</a:t>
                </a:r>
              </a:p>
              <a:p>
                <a:r>
                  <a:rPr lang="en-US" dirty="0"/>
                  <a:t>Random Walks</a:t>
                </a:r>
              </a:p>
              <a:p>
                <a:pPr lvl="1"/>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m:t>
                    </m:r>
                    <m:func>
                      <m:funcPr>
                        <m:ctrlPr>
                          <a:rPr lang="en-US" i="1" dirty="0" smtClean="0">
                            <a:latin typeface="Cambria Math" panose="02040503050406030204" pitchFamily="18" charset="0"/>
                          </a:rPr>
                        </m:ctrlPr>
                      </m:funcPr>
                      <m:fName>
                        <m:r>
                          <m:rPr>
                            <m:sty m:val="p"/>
                          </m:rPr>
                          <a:rPr lang="en-US" i="0" dirty="0" err="1" smtClean="0">
                            <a:latin typeface="Cambria Math" panose="02040503050406030204" pitchFamily="18" charset="0"/>
                          </a:rPr>
                          <m:t>Pr</m:t>
                        </m:r>
                      </m:fName>
                      <m:e>
                        <m:d>
                          <m:dPr>
                            <m:ctrlPr>
                              <a:rPr lang="en-US" i="1" dirty="0"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e>
                    </m:func>
                  </m:oMath>
                </a14:m>
                <a:endParaRPr lang="en-US" b="0" dirty="0"/>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2</m:t>
                        </m:r>
                      </m:sup>
                    </m:sSup>
                  </m:oMath>
                </a14:m>
                <a:r>
                  <a:rPr lang="en-US" dirty="0"/>
                  <a:t>: paths of length 2</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𝑖</m:t>
                        </m:r>
                      </m:sup>
                    </m:sSup>
                  </m:oMath>
                </a14:m>
                <a:r>
                  <a:rPr lang="en-US" dirty="0"/>
                  <a:t>: paths of length </a:t>
                </a:r>
                <a14:m>
                  <m:oMath xmlns:m="http://schemas.openxmlformats.org/officeDocument/2006/math">
                    <m:r>
                      <a:rPr lang="en-US" i="1" dirty="0" smtClean="0">
                        <a:latin typeface="Cambria Math" panose="02040503050406030204" pitchFamily="18" charset="0"/>
                      </a:rPr>
                      <m:t>𝑖</m:t>
                    </m:r>
                  </m:oMath>
                </a14:m>
                <a:endParaRPr lang="en-US" dirty="0"/>
              </a:p>
              <a:p>
                <a:pPr lvl="1"/>
                <a:endParaRPr lang="en-US" dirty="0"/>
              </a:p>
              <a:p>
                <a:pPr lvl="1"/>
                <a:endParaRPr lang="en-US" dirty="0"/>
              </a:p>
            </p:txBody>
          </p:sp>
        </mc:Choice>
        <mc:Fallback xmlns="">
          <p:sp>
            <p:nvSpPr>
              <p:cNvPr id="8" name="Content Placeholder 7">
                <a:extLst>
                  <a:ext uri="{FF2B5EF4-FFF2-40B4-BE49-F238E27FC236}">
                    <a16:creationId xmlns:a16="http://schemas.microsoft.com/office/drawing/2014/main" id="{D8B50C23-BAC5-CDE5-8D19-AC7694E53551}"/>
                  </a:ext>
                </a:extLst>
              </p:cNvPr>
              <p:cNvSpPr>
                <a:spLocks noGrp="1" noRot="1" noChangeAspect="1" noMove="1" noResize="1" noEditPoints="1" noAdjustHandles="1" noChangeArrowheads="1" noChangeShapeType="1" noTextEdit="1"/>
              </p:cNvSpPr>
              <p:nvPr>
                <p:ph sz="half" idx="2"/>
              </p:nvPr>
            </p:nvSpPr>
            <p:spPr>
              <a:blipFill>
                <a:blip r:embed="rId4"/>
                <a:stretch>
                  <a:fillRect l="-5623" t="-3488"/>
                </a:stretch>
              </a:blipFill>
            </p:spPr>
            <p:txBody>
              <a:bodyPr/>
              <a:lstStyle/>
              <a:p>
                <a:r>
                  <a:rPr lang="en-US">
                    <a:noFill/>
                  </a:rPr>
                  <a:t> </a:t>
                </a:r>
              </a:p>
            </p:txBody>
          </p:sp>
        </mc:Fallback>
      </mc:AlternateContent>
    </p:spTree>
    <p:extLst>
      <p:ext uri="{BB962C8B-B14F-4D97-AF65-F5344CB8AC3E}">
        <p14:creationId xmlns:p14="http://schemas.microsoft.com/office/powerpoint/2010/main" val="1638392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5F0B4AE-6D44-28C7-5807-DCCB28A3022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473"/>
          <a:stretch/>
        </p:blipFill>
        <p:spPr bwMode="auto">
          <a:xfrm>
            <a:off x="900316" y="589951"/>
            <a:ext cx="10410648"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182F32-2D8D-FBCE-61FE-18D379CA794F}"/>
              </a:ext>
            </a:extLst>
          </p:cNvPr>
          <p:cNvSpPr txBox="1"/>
          <p:nvPr/>
        </p:nvSpPr>
        <p:spPr>
          <a:xfrm>
            <a:off x="457199" y="6268049"/>
            <a:ext cx="6054811" cy="276999"/>
          </a:xfrm>
          <a:prstGeom prst="rect">
            <a:avLst/>
          </a:prstGeom>
          <a:noFill/>
        </p:spPr>
        <p:txBody>
          <a:bodyPr wrap="square" rtlCol="0">
            <a:spAutoFit/>
          </a:bodyPr>
          <a:lstStyle/>
          <a:p>
            <a:r>
              <a:rPr lang="en-US" sz="1200" dirty="0">
                <a:hlinkClick r:id="rId3"/>
              </a:rPr>
              <a:t>https://</a:t>
            </a:r>
            <a:r>
              <a:rPr lang="en-US" sz="1200" dirty="0" err="1">
                <a:hlinkClick r:id="rId3"/>
              </a:rPr>
              <a:t>web.stanford.edu</a:t>
            </a:r>
            <a:r>
              <a:rPr lang="en-US" sz="1200" dirty="0">
                <a:hlinkClick r:id="rId3"/>
              </a:rPr>
              <a:t>/~</a:t>
            </a:r>
            <a:r>
              <a:rPr lang="en-US" sz="1200" dirty="0" err="1">
                <a:hlinkClick r:id="rId3"/>
              </a:rPr>
              <a:t>jurafsky</a:t>
            </a:r>
            <a:r>
              <a:rPr lang="en-US" sz="1200" dirty="0">
                <a:hlinkClick r:id="rId3"/>
              </a:rPr>
              <a:t>/slp3/slides/7_NB.pdf</a:t>
            </a:r>
            <a:endParaRPr lang="en-US" sz="1200" dirty="0"/>
          </a:p>
        </p:txBody>
      </p:sp>
    </p:spTree>
    <p:extLst>
      <p:ext uri="{BB962C8B-B14F-4D97-AF65-F5344CB8AC3E}">
        <p14:creationId xmlns:p14="http://schemas.microsoft.com/office/powerpoint/2010/main" val="1264350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Retrieval (IR) notation</a:t>
            </a:r>
            <a:br>
              <a:rPr lang="en-US" dirty="0"/>
            </a:br>
            <a:r>
              <a:rPr lang="en-US" dirty="0"/>
              <a:t>Term Weighting: </a:t>
            </a:r>
            <a:r>
              <a:rPr lang="en-US" dirty="0" err="1"/>
              <a:t>tf</a:t>
            </a:r>
            <a:r>
              <a:rPr lang="en-US" dirty="0"/>
              <a:t> * IDF</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a:bodyPr>
              <a:lstStyle/>
              <a:p>
                <a:r>
                  <a:rPr lang="en-US" dirty="0"/>
                  <a:t>t: term</a:t>
                </a:r>
              </a:p>
              <a:p>
                <a:r>
                  <a:rPr lang="en-US" dirty="0"/>
                  <a:t>d: document</a:t>
                </a:r>
              </a:p>
              <a:p>
                <a:r>
                  <a:rPr lang="en-US" dirty="0"/>
                  <a:t>D: # of documents in library</a:t>
                </a:r>
              </a:p>
              <a:p>
                <a:endParaRPr lang="en-US" dirty="0"/>
              </a:p>
              <a:p>
                <a:r>
                  <a:rPr lang="en-US" dirty="0"/>
                  <a:t>Interpretation: </a:t>
                </a:r>
              </a:p>
              <a:p>
                <a:pPr lvl="1"/>
                <a:r>
                  <a:rPr lang="en-US" dirty="0"/>
                  <a:t>Entropy: </a:t>
                </a:r>
                <a14:m>
                  <m:oMath xmlns:m="http://schemas.openxmlformats.org/officeDocument/2006/math">
                    <m:r>
                      <a:rPr lang="en-US" i="1" dirty="0" smtClean="0">
                        <a:latin typeface="Cambria Math" panose="02040503050406030204" pitchFamily="18" charset="0"/>
                      </a:rPr>
                      <m:t>𝐻</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log</m:t>
                    </m:r>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 </m:t>
                    </m:r>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Pr</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m:t>
                        </m:r>
                      </m:e>
                      <m:sup>
                        <m:r>
                          <a:rPr lang="en-US" i="1">
                            <a:latin typeface="Cambria Math" panose="02040503050406030204" pitchFamily="18" charset="0"/>
                          </a:rPr>
                          <m:t>𝑐𝑜𝑢𝑛𝑡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up>
                    </m:sSup>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a:blip r:embed="rId2"/>
                <a:stretch>
                  <a:fillRect l="-2200"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sz="half" idx="2"/>
              </p:nvPr>
            </p:nvSpPr>
            <p:spPr/>
            <p:txBody>
              <a:bodyPr>
                <a:normAutofit/>
              </a:bodyPr>
              <a:lstStyle/>
              <a:p>
                <a:r>
                  <a:rPr lang="en-US" dirty="0"/>
                  <a:t>tf(</a:t>
                </a:r>
                <a:r>
                  <a:rPr lang="en-US" dirty="0" err="1"/>
                  <a:t>t,d</a:t>
                </a:r>
                <a:r>
                  <a:rPr lang="en-US" dirty="0"/>
                  <a:t>): term frequency</a:t>
                </a:r>
              </a:p>
              <a:p>
                <a:pPr lvl="1"/>
                <a:r>
                  <a:rPr lang="en-US" dirty="0"/>
                  <a:t># of times that t appears in d</a:t>
                </a:r>
              </a:p>
              <a:p>
                <a:r>
                  <a:rPr lang="en-US" dirty="0" err="1"/>
                  <a:t>df</a:t>
                </a:r>
                <a:r>
                  <a:rPr lang="en-US" dirty="0"/>
                  <a:t>(t): document frequency</a:t>
                </a:r>
              </a:p>
              <a:p>
                <a:pPr lvl="1"/>
                <a:r>
                  <a:rPr lang="en-US" dirty="0"/>
                  <a:t># of documents that contain t </a:t>
                </a:r>
              </a:p>
              <a:p>
                <a:pPr lvl="1"/>
                <a:r>
                  <a:rPr lang="en-US" dirty="0"/>
                  <a:t>(at least once)</a:t>
                </a:r>
              </a:p>
              <a:p>
                <a:r>
                  <a:rPr lang="en-US" dirty="0"/>
                  <a:t>IDF(t): inverse doc frequency</a:t>
                </a:r>
              </a:p>
              <a:p>
                <a:pPr lvl="1"/>
                <a14:m>
                  <m:oMath xmlns:m="http://schemas.openxmlformats.org/officeDocument/2006/math">
                    <m:r>
                      <a:rPr lang="en-US" b="0" i="1" smtClean="0">
                        <a:latin typeface="Cambria Math" charset="0"/>
                      </a:rPr>
                      <m:t>𝐼𝐷𝐹</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f>
                      <m:fPr>
                        <m:ctrlPr>
                          <a:rPr lang="mr-IN" b="0" i="1" smtClean="0">
                            <a:latin typeface="Cambria Math" panose="02040503050406030204" pitchFamily="18" charset="0"/>
                          </a:rPr>
                        </m:ctrlPr>
                      </m:fPr>
                      <m:num>
                        <m:r>
                          <a:rPr lang="en-US" b="0" i="1" smtClean="0">
                            <a:latin typeface="Cambria Math" charset="0"/>
                          </a:rPr>
                          <m:t>𝑑𝑓</m:t>
                        </m:r>
                        <m:r>
                          <a:rPr lang="en-US" b="0" i="1" smtClean="0">
                            <a:latin typeface="Cambria Math" charset="0"/>
                          </a:rPr>
                          <m:t>(</m:t>
                        </m:r>
                        <m:r>
                          <a:rPr lang="en-US" b="0" i="1" smtClean="0">
                            <a:latin typeface="Cambria Math" charset="0"/>
                          </a:rPr>
                          <m:t>𝑡</m:t>
                        </m:r>
                        <m:r>
                          <a:rPr lang="en-US" b="0" i="1" smtClean="0">
                            <a:latin typeface="Cambria Math" charset="0"/>
                          </a:rPr>
                          <m:t>)</m:t>
                        </m:r>
                      </m:num>
                      <m:den>
                        <m:r>
                          <a:rPr lang="en-US" b="0" i="1" smtClean="0">
                            <a:latin typeface="Cambria Math" charset="0"/>
                          </a:rPr>
                          <m:t>𝐷</m:t>
                        </m:r>
                      </m:den>
                    </m:f>
                  </m:oMath>
                </a14:m>
                <a:endParaRPr lang="en-US" dirty="0"/>
              </a:p>
              <a:p>
                <a:r>
                  <a:rPr lang="en-US" dirty="0" err="1"/>
                  <a:t>tf</a:t>
                </a:r>
                <a:r>
                  <a:rPr lang="en-US" dirty="0"/>
                  <a:t> * IDF weighting</a:t>
                </a:r>
              </a:p>
              <a:p>
                <a:pPr lvl="1"/>
                <a:r>
                  <a:rPr lang="en-US" dirty="0"/>
                  <a:t>Assumes (too much) </a:t>
                </a:r>
                <a:r>
                  <a:rPr lang="en-US" dirty="0" err="1"/>
                  <a:t>indep</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blipFill rotWithShape="0">
                <a:blip r:embed="rId3"/>
                <a:stretch>
                  <a:fillRect l="-2118" t="-2241"/>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89842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29EFED-5A32-5DA9-BF96-9552970BD946}"/>
              </a:ext>
            </a:extLst>
          </p:cNvPr>
          <p:cNvSpPr>
            <a:spLocks noGrp="1"/>
          </p:cNvSpPr>
          <p:nvPr>
            <p:ph type="title"/>
          </p:nvPr>
        </p:nvSpPr>
        <p:spPr/>
        <p:txBody>
          <a:bodyPr/>
          <a:lstStyle/>
          <a:p>
            <a:r>
              <a:rPr lang="en-US" dirty="0" err="1"/>
              <a:t>Bellcore</a:t>
            </a:r>
            <a:r>
              <a:rPr lang="en-US" dirty="0"/>
              <a:t> Example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A0B8467-EBCA-A618-9E48-DFE41A758D08}"/>
                  </a:ext>
                </a:extLst>
              </p:cNvPr>
              <p:cNvSpPr>
                <a:spLocks noGrp="1"/>
              </p:cNvSpPr>
              <p:nvPr>
                <p:ph idx="1"/>
              </p:nvPr>
            </p:nvSpPr>
            <p:spPr/>
            <p:txBody>
              <a:bodyPr/>
              <a:lstStyle/>
              <a:p>
                <a:r>
                  <a:rPr lang="en-US" dirty="0"/>
                  <a:t>Example of term by document matrix</a:t>
                </a:r>
              </a:p>
              <a:p>
                <a:pPr lvl="1"/>
                <a:r>
                  <a:rPr lang="en-US" dirty="0"/>
                  <a:t>A document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 bag of words</a:t>
                </a:r>
              </a:p>
              <a:p>
                <a:pPr lvl="1"/>
                <a:r>
                  <a:rPr lang="en-US" dirty="0"/>
                  <a:t>A word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 bag of documents</a:t>
                </a:r>
              </a:p>
              <a:p>
                <a:pPr lvl="2"/>
                <a:r>
                  <a:rPr lang="en-US" i="1" dirty="0"/>
                  <a:t>You shall know a word by the company it keeps</a:t>
                </a:r>
              </a:p>
              <a:p>
                <a:r>
                  <a:rPr lang="en-US" dirty="0"/>
                  <a:t>Example of SVD for dimension reduction</a:t>
                </a:r>
              </a:p>
              <a:p>
                <a:pPr lvl="1"/>
                <a:r>
                  <a:rPr lang="en-US" dirty="0"/>
                  <a:t>Suggestion: reducing dimensions </a:t>
                </a:r>
                <a:r>
                  <a:rPr lang="en-US" dirty="0">
                    <a:sym typeface="Wingdings" pitchFamily="2" charset="2"/>
                  </a:rPr>
                  <a:t> better separation of classes of interest</a:t>
                </a:r>
              </a:p>
              <a:p>
                <a:r>
                  <a:rPr lang="en-US" dirty="0">
                    <a:sym typeface="Wingdings" pitchFamily="2" charset="2"/>
                  </a:rPr>
                  <a:t>Motivate latent dimensions </a:t>
                </a:r>
              </a:p>
              <a:p>
                <a:pPr lvl="1"/>
                <a:r>
                  <a:rPr lang="en-US" dirty="0">
                    <a:sym typeface="Wingdings" pitchFamily="2" charset="2"/>
                  </a:rPr>
                  <a:t>as a method to embed both terms and documents </a:t>
                </a:r>
              </a:p>
              <a:p>
                <a:pPr lvl="1"/>
                <a:r>
                  <a:rPr lang="en-US" dirty="0">
                    <a:sym typeface="Wingdings" pitchFamily="2" charset="2"/>
                  </a:rPr>
                  <a:t>into a common (unified) vector space</a:t>
                </a:r>
              </a:p>
            </p:txBody>
          </p:sp>
        </mc:Choice>
        <mc:Fallback xmlns="">
          <p:sp>
            <p:nvSpPr>
              <p:cNvPr id="6" name="Content Placeholder 5">
                <a:extLst>
                  <a:ext uri="{FF2B5EF4-FFF2-40B4-BE49-F238E27FC236}">
                    <a16:creationId xmlns:a16="http://schemas.microsoft.com/office/drawing/2014/main" id="{8A0B8467-EBCA-A618-9E48-DFE41A758D0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4EBE0516-DAFC-D42F-D3EE-DC412B43952C}"/>
              </a:ext>
            </a:extLst>
          </p:cNvPr>
          <p:cNvSpPr>
            <a:spLocks noGrp="1"/>
          </p:cNvSpPr>
          <p:nvPr>
            <p:ph type="dt" sz="half" idx="10"/>
          </p:nvPr>
        </p:nvSpPr>
        <p:spPr/>
        <p:txBody>
          <a:bodyPr/>
          <a:lstStyle/>
          <a:p>
            <a:r>
              <a:rPr lang="en-US"/>
              <a:t>9/11/2023</a:t>
            </a:r>
          </a:p>
        </p:txBody>
      </p:sp>
      <p:sp>
        <p:nvSpPr>
          <p:cNvPr id="3" name="Footer Placeholder 2">
            <a:extLst>
              <a:ext uri="{FF2B5EF4-FFF2-40B4-BE49-F238E27FC236}">
                <a16:creationId xmlns:a16="http://schemas.microsoft.com/office/drawing/2014/main" id="{CBC5E6F3-90D5-A90B-C3B9-76CEC69359A4}"/>
              </a:ext>
            </a:extLst>
          </p:cNvPr>
          <p:cNvSpPr>
            <a:spLocks noGrp="1"/>
          </p:cNvSpPr>
          <p:nvPr>
            <p:ph type="ftr" sz="quarter" idx="11"/>
          </p:nvPr>
        </p:nvSpPr>
        <p:spPr/>
        <p:txBody>
          <a:bodyPr/>
          <a:lstStyle/>
          <a:p>
            <a:r>
              <a:rPr lang="en-US"/>
              <a:t>CS6120</a:t>
            </a:r>
          </a:p>
        </p:txBody>
      </p:sp>
      <p:sp>
        <p:nvSpPr>
          <p:cNvPr id="4" name="Slide Number Placeholder 3">
            <a:extLst>
              <a:ext uri="{FF2B5EF4-FFF2-40B4-BE49-F238E27FC236}">
                <a16:creationId xmlns:a16="http://schemas.microsoft.com/office/drawing/2014/main" id="{D77A196A-BA56-19BE-4528-5827A2F44E45}"/>
              </a:ext>
            </a:extLst>
          </p:cNvPr>
          <p:cNvSpPr>
            <a:spLocks noGrp="1"/>
          </p:cNvSpPr>
          <p:nvPr>
            <p:ph type="sldNum" sz="quarter" idx="12"/>
          </p:nvPr>
        </p:nvSpPr>
        <p:spPr/>
        <p:txBody>
          <a:bodyPr/>
          <a:lstStyle/>
          <a:p>
            <a:fld id="{968D9EE9-F5CC-E840-B721-2FE4EA623452}" type="slidenum">
              <a:rPr lang="en-US" smtClean="0"/>
              <a:t>42</a:t>
            </a:fld>
            <a:endParaRPr lang="en-US"/>
          </a:p>
        </p:txBody>
      </p:sp>
    </p:spTree>
    <p:extLst>
      <p:ext uri="{BB962C8B-B14F-4D97-AF65-F5344CB8AC3E}">
        <p14:creationId xmlns:p14="http://schemas.microsoft.com/office/powerpoint/2010/main" val="2553065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a:xfrm>
            <a:off x="1284972" y="176463"/>
            <a:ext cx="9986210" cy="1143000"/>
          </a:xfrm>
        </p:spPr>
        <p:txBody>
          <a:bodyPr>
            <a:noAutofit/>
          </a:bodyPr>
          <a:lstStyle/>
          <a:p>
            <a:r>
              <a:rPr lang="en-US" dirty="0" err="1">
                <a:ea typeface="Times New Roman" charset="0"/>
                <a:cs typeface="Times New Roman" charset="0"/>
              </a:rPr>
              <a:t>Bellcore’s</a:t>
            </a:r>
            <a:r>
              <a:rPr lang="en-US" dirty="0">
                <a:ea typeface="Times New Roman" charset="0"/>
                <a:cs typeface="Times New Roman" charset="0"/>
              </a:rPr>
              <a:t> Example: Bag of Words + SVD</a:t>
            </a:r>
            <a:br>
              <a:rPr lang="en-US" sz="3600" dirty="0">
                <a:ea typeface="Times New Roman" charset="0"/>
                <a:cs typeface="Times New Roman" charset="0"/>
              </a:rPr>
            </a:br>
            <a:r>
              <a:rPr lang="en-US" sz="2400" dirty="0">
                <a:ea typeface="Times New Roman" charset="0"/>
                <a:cs typeface="Times New Roman" charset="0"/>
                <a:hlinkClick r:id="rId2"/>
              </a:rPr>
              <a:t>http://wordvec.colorado.edu/papers/Deerwester_1990.pdf</a:t>
            </a:r>
            <a:r>
              <a:rPr lang="en-US" sz="2400" dirty="0">
                <a:ea typeface="Times New Roman" charset="0"/>
                <a:cs typeface="Times New Roman" charset="0"/>
              </a:rPr>
              <a:t> </a:t>
            </a:r>
            <a:endParaRPr lang="en-US" sz="3600" dirty="0"/>
          </a:p>
        </p:txBody>
      </p:sp>
      <p:sp>
        <p:nvSpPr>
          <p:cNvPr id="967683" name="Text Box 3"/>
          <p:cNvSpPr txBox="1">
            <a:spLocks noChangeArrowheads="1"/>
          </p:cNvSpPr>
          <p:nvPr/>
        </p:nvSpPr>
        <p:spPr bwMode="auto">
          <a:xfrm>
            <a:off x="1676400" y="1524001"/>
            <a:ext cx="8915400" cy="4154983"/>
          </a:xfrm>
          <a:prstGeom prst="rect">
            <a:avLst/>
          </a:prstGeom>
          <a:noFill/>
          <a:ln w="9525">
            <a:noFill/>
            <a:miter lim="800000"/>
            <a:headEnd/>
            <a:tailEnd/>
          </a:ln>
          <a:effectLst/>
        </p:spPr>
        <p:txBody>
          <a:bodyPr wrap="square">
            <a:prstTxWarp prst="textNoShape">
              <a:avLst/>
            </a:prstTxWarp>
            <a:spAutoFit/>
          </a:bodyPr>
          <a:lstStyle/>
          <a:p>
            <a:pPr marL="688975" indent="-688975">
              <a:spcBef>
                <a:spcPct val="50000"/>
              </a:spcBef>
            </a:pPr>
            <a:r>
              <a:rPr lang="en-US" sz="2400" dirty="0">
                <a:latin typeface="Times New Roman" charset="0"/>
                <a:ea typeface="Times New Roman" charset="0"/>
                <a:cs typeface="Times New Roman" charset="0"/>
              </a:rPr>
              <a:t> c1	Human machine </a:t>
            </a:r>
            <a:r>
              <a:rPr lang="en-US" sz="2400" i="1" dirty="0">
                <a:latin typeface="Times New Roman" charset="0"/>
                <a:ea typeface="Times New Roman" charset="0"/>
                <a:cs typeface="Times New Roman" charset="0"/>
              </a:rPr>
              <a:t>interface</a:t>
            </a:r>
            <a:r>
              <a:rPr lang="en-US" sz="2400" dirty="0">
                <a:latin typeface="Times New Roman" charset="0"/>
                <a:ea typeface="Times New Roman" charset="0"/>
                <a:cs typeface="Times New Roman" charset="0"/>
              </a:rPr>
              <a:t> for Lab ABC </a:t>
            </a:r>
            <a:r>
              <a:rPr lang="en-US" sz="2400" i="1" dirty="0">
                <a:latin typeface="Times New Roman" charset="0"/>
                <a:ea typeface="Times New Roman" charset="0"/>
                <a:cs typeface="Times New Roman" charset="0"/>
              </a:rPr>
              <a:t>computer</a:t>
            </a:r>
            <a:r>
              <a:rPr lang="en-US" sz="2400" dirty="0">
                <a:latin typeface="Times New Roman" charset="0"/>
                <a:ea typeface="Times New Roman" charset="0"/>
                <a:cs typeface="Times New Roman" charset="0"/>
              </a:rPr>
              <a:t> applications</a:t>
            </a:r>
          </a:p>
          <a:p>
            <a:pPr marL="688975" indent="-688975">
              <a:spcBef>
                <a:spcPct val="25000"/>
              </a:spcBef>
            </a:pPr>
            <a:r>
              <a:rPr lang="en-US" sz="2400" dirty="0">
                <a:latin typeface="Times New Roman" charset="0"/>
                <a:ea typeface="Times New Roman" charset="0"/>
                <a:cs typeface="Times New Roman" charset="0"/>
              </a:rPr>
              <a:t> c2	A </a:t>
            </a:r>
            <a:r>
              <a:rPr lang="en-US" sz="2400" i="1" dirty="0">
                <a:latin typeface="Times New Roman" charset="0"/>
                <a:ea typeface="Times New Roman" charset="0"/>
                <a:cs typeface="Times New Roman" charset="0"/>
              </a:rPr>
              <a:t>survey </a:t>
            </a:r>
            <a:r>
              <a:rPr lang="en-US" sz="2400" dirty="0">
                <a:latin typeface="Times New Roman" charset="0"/>
                <a:ea typeface="Times New Roman" charset="0"/>
                <a:cs typeface="Times New Roman" charset="0"/>
              </a:rPr>
              <a:t>of</a:t>
            </a:r>
            <a:r>
              <a:rPr lang="en-US" sz="2400" i="1" dirty="0">
                <a:latin typeface="Times New Roman" charset="0"/>
                <a:ea typeface="Times New Roman" charset="0"/>
                <a:cs typeface="Times New Roman" charset="0"/>
              </a:rPr>
              <a:t> user</a:t>
            </a:r>
            <a:r>
              <a:rPr lang="en-US" sz="2400" dirty="0">
                <a:latin typeface="Times New Roman" charset="0"/>
                <a:ea typeface="Times New Roman" charset="0"/>
                <a:cs typeface="Times New Roman" charset="0"/>
              </a:rPr>
              <a:t> opinion of computer </a:t>
            </a:r>
            <a:r>
              <a:rPr lang="en-US" sz="2400" i="1" dirty="0">
                <a:latin typeface="Times New Roman" charset="0"/>
                <a:ea typeface="Times New Roman" charset="0"/>
                <a:cs typeface="Times New Roman" charset="0"/>
              </a:rPr>
              <a:t>system response time</a:t>
            </a:r>
            <a:endParaRPr lang="en-US" sz="2400" dirty="0">
              <a:latin typeface="Times New Roman" charset="0"/>
              <a:ea typeface="Times New Roman" charset="0"/>
              <a:cs typeface="Times New Roman" charset="0"/>
            </a:endParaRPr>
          </a:p>
          <a:p>
            <a:pPr marL="688975" indent="-688975">
              <a:spcBef>
                <a:spcPct val="25000"/>
              </a:spcBef>
            </a:pPr>
            <a:r>
              <a:rPr lang="en-US" sz="2400" dirty="0">
                <a:latin typeface="Times New Roman" charset="0"/>
                <a:ea typeface="Times New Roman" charset="0"/>
                <a:cs typeface="Times New Roman" charset="0"/>
              </a:rPr>
              <a:t> c3	The EPS </a:t>
            </a:r>
            <a:r>
              <a:rPr lang="en-US" sz="2400" i="1" dirty="0">
                <a:latin typeface="Times New Roman" charset="0"/>
                <a:ea typeface="Times New Roman" charset="0"/>
                <a:cs typeface="Times New Roman" charset="0"/>
              </a:rPr>
              <a:t>user interface</a:t>
            </a:r>
            <a:r>
              <a:rPr lang="en-US" sz="2400" dirty="0">
                <a:latin typeface="Times New Roman" charset="0"/>
                <a:ea typeface="Times New Roman" charset="0"/>
                <a:cs typeface="Times New Roman" charset="0"/>
              </a:rPr>
              <a:t> management </a:t>
            </a:r>
            <a:r>
              <a:rPr lang="en-US" sz="2400" i="1" dirty="0">
                <a:latin typeface="Times New Roman" charset="0"/>
                <a:ea typeface="Times New Roman" charset="0"/>
                <a:cs typeface="Times New Roman" charset="0"/>
              </a:rPr>
              <a:t>system</a:t>
            </a:r>
            <a:endParaRPr lang="en-US" sz="2400" dirty="0">
              <a:latin typeface="Times New Roman" charset="0"/>
              <a:ea typeface="Times New Roman" charset="0"/>
              <a:cs typeface="Times New Roman" charset="0"/>
            </a:endParaRPr>
          </a:p>
          <a:p>
            <a:pPr marL="688975" indent="-688975">
              <a:spcBef>
                <a:spcPct val="25000"/>
              </a:spcBef>
            </a:pPr>
            <a:r>
              <a:rPr lang="en-US" sz="2400" dirty="0">
                <a:latin typeface="Times New Roman" charset="0"/>
                <a:ea typeface="Times New Roman" charset="0"/>
                <a:cs typeface="Times New Roman" charset="0"/>
              </a:rPr>
              <a:t> c4	</a:t>
            </a:r>
            <a:r>
              <a:rPr lang="en-US" sz="2400" i="1" dirty="0">
                <a:latin typeface="Times New Roman" charset="0"/>
                <a:ea typeface="Times New Roman" charset="0"/>
                <a:cs typeface="Times New Roman" charset="0"/>
              </a:rPr>
              <a:t>System</a:t>
            </a:r>
            <a:r>
              <a:rPr lang="en-US" sz="2400" dirty="0">
                <a:latin typeface="Times New Roman" charset="0"/>
                <a:ea typeface="Times New Roman" charset="0"/>
                <a:cs typeface="Times New Roman" charset="0"/>
              </a:rPr>
              <a:t> and </a:t>
            </a:r>
            <a:r>
              <a:rPr lang="en-US" sz="2400" i="1" dirty="0">
                <a:latin typeface="Times New Roman" charset="0"/>
                <a:ea typeface="Times New Roman" charset="0"/>
                <a:cs typeface="Times New Roman" charset="0"/>
              </a:rPr>
              <a:t>human</a:t>
            </a:r>
            <a:r>
              <a:rPr lang="en-US" sz="2400" dirty="0">
                <a:latin typeface="Times New Roman" charset="0"/>
                <a:ea typeface="Times New Roman" charset="0"/>
                <a:cs typeface="Times New Roman" charset="0"/>
              </a:rPr>
              <a:t> </a:t>
            </a:r>
            <a:r>
              <a:rPr lang="en-US" sz="2400" i="1" dirty="0">
                <a:latin typeface="Times New Roman" charset="0"/>
                <a:ea typeface="Times New Roman" charset="0"/>
                <a:cs typeface="Times New Roman" charset="0"/>
              </a:rPr>
              <a:t>system</a:t>
            </a:r>
            <a:r>
              <a:rPr lang="en-US" sz="2400" dirty="0">
                <a:latin typeface="Times New Roman" charset="0"/>
                <a:ea typeface="Times New Roman" charset="0"/>
                <a:cs typeface="Times New Roman" charset="0"/>
              </a:rPr>
              <a:t> engineering testing of EPS</a:t>
            </a:r>
          </a:p>
          <a:p>
            <a:pPr marL="688975" indent="-688975">
              <a:spcBef>
                <a:spcPct val="25000"/>
              </a:spcBef>
            </a:pPr>
            <a:r>
              <a:rPr lang="en-US" sz="2400" dirty="0">
                <a:latin typeface="Times New Roman" charset="0"/>
                <a:ea typeface="Times New Roman" charset="0"/>
                <a:cs typeface="Times New Roman" charset="0"/>
              </a:rPr>
              <a:t> c5	Relation of </a:t>
            </a:r>
            <a:r>
              <a:rPr lang="en-US" sz="2400" i="1" dirty="0">
                <a:latin typeface="Times New Roman" charset="0"/>
                <a:ea typeface="Times New Roman" charset="0"/>
                <a:cs typeface="Times New Roman" charset="0"/>
              </a:rPr>
              <a:t>user</a:t>
            </a:r>
            <a:r>
              <a:rPr lang="en-US" sz="2400" dirty="0">
                <a:latin typeface="Times New Roman" charset="0"/>
                <a:ea typeface="Times New Roman" charset="0"/>
                <a:cs typeface="Times New Roman" charset="0"/>
              </a:rPr>
              <a:t>-perceived </a:t>
            </a:r>
            <a:r>
              <a:rPr lang="en-US" sz="2400" i="1" dirty="0">
                <a:latin typeface="Times New Roman" charset="0"/>
                <a:ea typeface="Times New Roman" charset="0"/>
                <a:cs typeface="Times New Roman" charset="0"/>
              </a:rPr>
              <a:t>response</a:t>
            </a:r>
            <a:r>
              <a:rPr lang="en-US" sz="2400" dirty="0">
                <a:latin typeface="Times New Roman" charset="0"/>
                <a:ea typeface="Times New Roman" charset="0"/>
                <a:cs typeface="Times New Roman" charset="0"/>
              </a:rPr>
              <a:t> </a:t>
            </a:r>
            <a:r>
              <a:rPr lang="en-US" sz="2400" i="1" dirty="0">
                <a:latin typeface="Times New Roman" charset="0"/>
                <a:ea typeface="Times New Roman" charset="0"/>
                <a:cs typeface="Times New Roman" charset="0"/>
              </a:rPr>
              <a:t>time</a:t>
            </a:r>
            <a:r>
              <a:rPr lang="en-US" sz="2400" dirty="0">
                <a:latin typeface="Times New Roman" charset="0"/>
                <a:ea typeface="Times New Roman" charset="0"/>
                <a:cs typeface="Times New Roman" charset="0"/>
              </a:rPr>
              <a:t> to error measurement</a:t>
            </a:r>
          </a:p>
          <a:p>
            <a:pPr marL="688975" indent="-688975">
              <a:spcBef>
                <a:spcPct val="25000"/>
              </a:spcBef>
            </a:pPr>
            <a:r>
              <a:rPr lang="en-US" sz="2400" dirty="0">
                <a:latin typeface="Times New Roman" charset="0"/>
                <a:ea typeface="Times New Roman" charset="0"/>
                <a:cs typeface="Times New Roman" charset="0"/>
              </a:rPr>
              <a:t>m1	The generation of random, binary, unordered </a:t>
            </a:r>
            <a:r>
              <a:rPr lang="en-US" sz="2400" i="1" dirty="0">
                <a:latin typeface="Times New Roman" charset="0"/>
                <a:ea typeface="Times New Roman" charset="0"/>
                <a:cs typeface="Times New Roman" charset="0"/>
              </a:rPr>
              <a:t>trees</a:t>
            </a:r>
            <a:endParaRPr lang="en-US" sz="2400" dirty="0">
              <a:latin typeface="Times New Roman" charset="0"/>
              <a:ea typeface="Times New Roman" charset="0"/>
              <a:cs typeface="Times New Roman" charset="0"/>
            </a:endParaRPr>
          </a:p>
          <a:p>
            <a:pPr marL="688975" indent="-688975">
              <a:spcBef>
                <a:spcPct val="25000"/>
              </a:spcBef>
            </a:pPr>
            <a:r>
              <a:rPr lang="en-US" sz="2400" dirty="0">
                <a:latin typeface="Times New Roman" charset="0"/>
                <a:ea typeface="Times New Roman" charset="0"/>
                <a:cs typeface="Times New Roman" charset="0"/>
              </a:rPr>
              <a:t>m2	The intersection </a:t>
            </a:r>
            <a:r>
              <a:rPr lang="en-US" sz="2400" i="1" dirty="0">
                <a:latin typeface="Times New Roman" charset="0"/>
                <a:ea typeface="Times New Roman" charset="0"/>
                <a:cs typeface="Times New Roman" charset="0"/>
              </a:rPr>
              <a:t>graph</a:t>
            </a:r>
            <a:r>
              <a:rPr lang="en-US" sz="2400" dirty="0">
                <a:latin typeface="Times New Roman" charset="0"/>
                <a:ea typeface="Times New Roman" charset="0"/>
                <a:cs typeface="Times New Roman" charset="0"/>
              </a:rPr>
              <a:t> of paths in </a:t>
            </a:r>
            <a:r>
              <a:rPr lang="en-US" sz="2400" i="1" dirty="0">
                <a:latin typeface="Times New Roman" charset="0"/>
                <a:ea typeface="Times New Roman" charset="0"/>
                <a:cs typeface="Times New Roman" charset="0"/>
              </a:rPr>
              <a:t>trees</a:t>
            </a:r>
            <a:endParaRPr lang="en-US" sz="2400" dirty="0">
              <a:latin typeface="Times New Roman" charset="0"/>
              <a:ea typeface="Times New Roman" charset="0"/>
              <a:cs typeface="Times New Roman" charset="0"/>
            </a:endParaRPr>
          </a:p>
          <a:p>
            <a:pPr marL="688975" indent="-688975">
              <a:spcBef>
                <a:spcPct val="25000"/>
              </a:spcBef>
            </a:pPr>
            <a:r>
              <a:rPr lang="en-US" sz="2400" dirty="0">
                <a:latin typeface="Times New Roman" charset="0"/>
                <a:ea typeface="Times New Roman" charset="0"/>
                <a:cs typeface="Times New Roman" charset="0"/>
              </a:rPr>
              <a:t>m3	</a:t>
            </a:r>
            <a:r>
              <a:rPr lang="en-US" sz="2400" i="1" dirty="0">
                <a:latin typeface="Times New Roman" charset="0"/>
                <a:ea typeface="Times New Roman" charset="0"/>
                <a:cs typeface="Times New Roman" charset="0"/>
              </a:rPr>
              <a:t>Graph minors</a:t>
            </a:r>
            <a:r>
              <a:rPr lang="en-US" sz="2400" dirty="0">
                <a:latin typeface="Times New Roman" charset="0"/>
                <a:ea typeface="Times New Roman" charset="0"/>
                <a:cs typeface="Times New Roman" charset="0"/>
              </a:rPr>
              <a:t> IV: Widths of </a:t>
            </a:r>
            <a:r>
              <a:rPr lang="en-US" sz="2400" i="1" dirty="0">
                <a:latin typeface="Times New Roman" charset="0"/>
                <a:ea typeface="Times New Roman" charset="0"/>
                <a:cs typeface="Times New Roman" charset="0"/>
              </a:rPr>
              <a:t>trees</a:t>
            </a:r>
            <a:r>
              <a:rPr lang="en-US" sz="2400" dirty="0">
                <a:latin typeface="Times New Roman" charset="0"/>
                <a:ea typeface="Times New Roman" charset="0"/>
                <a:cs typeface="Times New Roman" charset="0"/>
              </a:rPr>
              <a:t> and well-quasi-ordering</a:t>
            </a:r>
          </a:p>
          <a:p>
            <a:pPr marL="688975" indent="-688975">
              <a:spcBef>
                <a:spcPct val="25000"/>
              </a:spcBef>
            </a:pPr>
            <a:r>
              <a:rPr lang="en-US" sz="2400" dirty="0">
                <a:latin typeface="Times New Roman" charset="0"/>
                <a:ea typeface="Times New Roman" charset="0"/>
                <a:cs typeface="Times New Roman" charset="0"/>
              </a:rPr>
              <a:t>m4	</a:t>
            </a:r>
            <a:r>
              <a:rPr lang="en-US" sz="2400" i="1" dirty="0">
                <a:latin typeface="Times New Roman" charset="0"/>
                <a:ea typeface="Times New Roman" charset="0"/>
                <a:cs typeface="Times New Roman" charset="0"/>
              </a:rPr>
              <a:t>Graph minors</a:t>
            </a:r>
            <a:r>
              <a:rPr lang="en-US" sz="2400" dirty="0">
                <a:latin typeface="Times New Roman" charset="0"/>
                <a:ea typeface="Times New Roman" charset="0"/>
                <a:cs typeface="Times New Roman" charset="0"/>
              </a:rPr>
              <a:t>: A</a:t>
            </a:r>
            <a:r>
              <a:rPr lang="en-US" sz="2400" i="1" dirty="0">
                <a:latin typeface="Times New Roman" charset="0"/>
                <a:ea typeface="Times New Roman" charset="0"/>
                <a:cs typeface="Times New Roman" charset="0"/>
              </a:rPr>
              <a:t> survey</a:t>
            </a:r>
            <a:endParaRPr lang="en-US" sz="2400" dirty="0">
              <a:latin typeface="Times New Roman" charset="0"/>
            </a:endParaRPr>
          </a:p>
        </p:txBody>
      </p:sp>
      <p:cxnSp>
        <p:nvCxnSpPr>
          <p:cNvPr id="5" name="Straight Connector 4"/>
          <p:cNvCxnSpPr/>
          <p:nvPr/>
        </p:nvCxnSpPr>
        <p:spPr>
          <a:xfrm>
            <a:off x="1752600" y="3886200"/>
            <a:ext cx="8458200" cy="1588"/>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106ACF-999F-F633-A5CE-8992F3A6301D}"/>
              </a:ext>
            </a:extLst>
          </p:cNvPr>
          <p:cNvSpPr>
            <a:spLocks noGrp="1"/>
          </p:cNvSpPr>
          <p:nvPr>
            <p:ph type="title"/>
          </p:nvPr>
        </p:nvSpPr>
        <p:spPr/>
        <p:txBody>
          <a:bodyPr/>
          <a:lstStyle/>
          <a:p>
            <a:r>
              <a:rPr lang="en-US" dirty="0"/>
              <a:t>Term by Documents Matrix</a:t>
            </a:r>
          </a:p>
        </p:txBody>
      </p:sp>
      <p:sp>
        <p:nvSpPr>
          <p:cNvPr id="3" name="Date Placeholder 2">
            <a:extLst>
              <a:ext uri="{FF2B5EF4-FFF2-40B4-BE49-F238E27FC236}">
                <a16:creationId xmlns:a16="http://schemas.microsoft.com/office/drawing/2014/main" id="{EFA73E9C-5E4E-7D95-D474-DA311D59E929}"/>
              </a:ext>
            </a:extLst>
          </p:cNvPr>
          <p:cNvSpPr>
            <a:spLocks noGrp="1"/>
          </p:cNvSpPr>
          <p:nvPr>
            <p:ph type="dt" sz="half" idx="10"/>
          </p:nvPr>
        </p:nvSpPr>
        <p:spPr/>
        <p:txBody>
          <a:bodyPr/>
          <a:lstStyle/>
          <a:p>
            <a:r>
              <a:rPr lang="en-US"/>
              <a:t>9/11/2023</a:t>
            </a:r>
          </a:p>
        </p:txBody>
      </p:sp>
      <p:sp>
        <p:nvSpPr>
          <p:cNvPr id="4" name="Footer Placeholder 3">
            <a:extLst>
              <a:ext uri="{FF2B5EF4-FFF2-40B4-BE49-F238E27FC236}">
                <a16:creationId xmlns:a16="http://schemas.microsoft.com/office/drawing/2014/main" id="{05DF4AFC-8177-2FBA-A6E6-0271CF9AAFD7}"/>
              </a:ext>
            </a:extLst>
          </p:cNvPr>
          <p:cNvSpPr>
            <a:spLocks noGrp="1"/>
          </p:cNvSpPr>
          <p:nvPr>
            <p:ph type="ftr" sz="quarter" idx="11"/>
          </p:nvPr>
        </p:nvSpPr>
        <p:spPr/>
        <p:txBody>
          <a:bodyPr/>
          <a:lstStyle/>
          <a:p>
            <a:r>
              <a:rPr lang="en-US"/>
              <a:t>CS6120</a:t>
            </a:r>
          </a:p>
        </p:txBody>
      </p:sp>
      <p:sp>
        <p:nvSpPr>
          <p:cNvPr id="5" name="Slide Number Placeholder 4">
            <a:extLst>
              <a:ext uri="{FF2B5EF4-FFF2-40B4-BE49-F238E27FC236}">
                <a16:creationId xmlns:a16="http://schemas.microsoft.com/office/drawing/2014/main" id="{24F06030-7F7B-E1D2-2EE0-0BD66955EAA5}"/>
              </a:ext>
            </a:extLst>
          </p:cNvPr>
          <p:cNvSpPr>
            <a:spLocks noGrp="1"/>
          </p:cNvSpPr>
          <p:nvPr>
            <p:ph type="sldNum" sz="quarter" idx="12"/>
          </p:nvPr>
        </p:nvSpPr>
        <p:spPr/>
        <p:txBody>
          <a:bodyPr/>
          <a:lstStyle/>
          <a:p>
            <a:fld id="{968D9EE9-F5CC-E840-B721-2FE4EA623452}" type="slidenum">
              <a:rPr lang="en-US" smtClean="0"/>
              <a:t>44</a:t>
            </a:fld>
            <a:endParaRPr lang="en-US"/>
          </a:p>
        </p:txBody>
      </p:sp>
      <p:pic>
        <p:nvPicPr>
          <p:cNvPr id="9" name="Content Placeholder 8" descr="Picture 16.png">
            <a:extLst>
              <a:ext uri="{FF2B5EF4-FFF2-40B4-BE49-F238E27FC236}">
                <a16:creationId xmlns:a16="http://schemas.microsoft.com/office/drawing/2014/main" id="{D712AF91-F75D-B8BA-B0EE-A2CEEEB8D648}"/>
              </a:ext>
            </a:extLst>
          </p:cNvPr>
          <p:cNvPicPr>
            <a:picLocks noGrp="1" noChangeAspect="1"/>
          </p:cNvPicPr>
          <p:nvPr>
            <p:ph sz="half" idx="2"/>
          </p:nvPr>
        </p:nvPicPr>
        <p:blipFill>
          <a:blip r:embed="rId2"/>
          <a:srcRect l="25833" t="18000" r="28333" b="18000"/>
          <a:stretch>
            <a:fillRect/>
          </a:stretch>
        </p:blipFill>
        <p:spPr>
          <a:xfrm>
            <a:off x="6270010" y="1825625"/>
            <a:ext cx="4985980" cy="4351338"/>
          </a:xfrm>
          <a:prstGeom prst="rect">
            <a:avLst/>
          </a:prstGeom>
        </p:spPr>
      </p:pic>
      <p:graphicFrame>
        <p:nvGraphicFramePr>
          <p:cNvPr id="14" name="Content Placeholder 13">
            <a:extLst>
              <a:ext uri="{FF2B5EF4-FFF2-40B4-BE49-F238E27FC236}">
                <a16:creationId xmlns:a16="http://schemas.microsoft.com/office/drawing/2014/main" id="{C61EC6F2-5695-8EDD-A007-F82498666DB4}"/>
              </a:ext>
            </a:extLst>
          </p:cNvPr>
          <p:cNvGraphicFramePr>
            <a:graphicFrameLocks noGrp="1"/>
          </p:cNvGraphicFramePr>
          <p:nvPr>
            <p:ph sz="half" idx="1"/>
            <p:extLst>
              <p:ext uri="{D42A27DB-BD31-4B8C-83A1-F6EECF244321}">
                <p14:modId xmlns:p14="http://schemas.microsoft.com/office/powerpoint/2010/main" val="3049807055"/>
              </p:ext>
            </p:extLst>
          </p:nvPr>
        </p:nvGraphicFramePr>
        <p:xfrm>
          <a:off x="266931" y="1742533"/>
          <a:ext cx="5829069" cy="4460212"/>
        </p:xfrm>
        <a:graphic>
          <a:graphicData uri="http://schemas.openxmlformats.org/drawingml/2006/table">
            <a:tbl>
              <a:tblPr>
                <a:tableStyleId>{5C22544A-7EE6-4342-B048-85BDC9FD1C3A}</a:tableStyleId>
              </a:tblPr>
              <a:tblGrid>
                <a:gridCol w="665525">
                  <a:extLst>
                    <a:ext uri="{9D8B030D-6E8A-4147-A177-3AD203B41FA5}">
                      <a16:colId xmlns:a16="http://schemas.microsoft.com/office/drawing/2014/main" val="909909973"/>
                    </a:ext>
                  </a:extLst>
                </a:gridCol>
                <a:gridCol w="5163544">
                  <a:extLst>
                    <a:ext uri="{9D8B030D-6E8A-4147-A177-3AD203B41FA5}">
                      <a16:colId xmlns:a16="http://schemas.microsoft.com/office/drawing/2014/main" val="2100185097"/>
                    </a:ext>
                  </a:extLst>
                </a:gridCol>
              </a:tblGrid>
              <a:tr h="546911">
                <a:tc>
                  <a:txBody>
                    <a:bodyPr/>
                    <a:lstStyle/>
                    <a:p>
                      <a:pPr algn="l" rtl="0" fontAlgn="ctr"/>
                      <a:r>
                        <a:rPr lang="en-US" sz="1800" u="none" strike="noStrike">
                          <a:effectLst/>
                        </a:rPr>
                        <a:t> c1</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Human machine interface for Lab ABC computer applications</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1724112077"/>
                  </a:ext>
                </a:extLst>
              </a:tr>
              <a:tr h="516789">
                <a:tc>
                  <a:txBody>
                    <a:bodyPr/>
                    <a:lstStyle/>
                    <a:p>
                      <a:pPr algn="l" rtl="0" fontAlgn="ctr"/>
                      <a:r>
                        <a:rPr lang="en-US" sz="1800" u="none" strike="noStrike">
                          <a:effectLst/>
                        </a:rPr>
                        <a:t> c2</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dirty="0">
                          <a:effectLst/>
                        </a:rPr>
                        <a:t>A survey of user opinion of computer system response time</a:t>
                      </a:r>
                      <a:endParaRPr lang="en-US" sz="1800" b="0" i="0" u="none" strike="noStrike" dirty="0">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305657695"/>
                  </a:ext>
                </a:extLst>
              </a:tr>
              <a:tr h="409042">
                <a:tc>
                  <a:txBody>
                    <a:bodyPr/>
                    <a:lstStyle/>
                    <a:p>
                      <a:pPr algn="l" rtl="0" fontAlgn="ctr"/>
                      <a:r>
                        <a:rPr lang="en-US" sz="1800" u="none" strike="noStrike">
                          <a:effectLst/>
                        </a:rPr>
                        <a:t> c3</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The EPS user interface management system</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4133629657"/>
                  </a:ext>
                </a:extLst>
              </a:tr>
              <a:tr h="516789">
                <a:tc>
                  <a:txBody>
                    <a:bodyPr/>
                    <a:lstStyle/>
                    <a:p>
                      <a:pPr algn="l" rtl="0" fontAlgn="ctr"/>
                      <a:r>
                        <a:rPr lang="en-US" sz="1800" u="none" strike="noStrike">
                          <a:effectLst/>
                        </a:rPr>
                        <a:t> c4</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dirty="0">
                          <a:effectLst/>
                        </a:rPr>
                        <a:t>System and human system engineering testing of EPS</a:t>
                      </a:r>
                      <a:endParaRPr lang="en-US" sz="1800" b="0" i="1" u="none" strike="noStrike" dirty="0">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675161881"/>
                  </a:ext>
                </a:extLst>
              </a:tr>
              <a:tr h="546911">
                <a:tc>
                  <a:txBody>
                    <a:bodyPr/>
                    <a:lstStyle/>
                    <a:p>
                      <a:pPr algn="l" rtl="0" fontAlgn="ctr"/>
                      <a:r>
                        <a:rPr lang="en-US" sz="1800" u="none" strike="noStrike">
                          <a:effectLst/>
                        </a:rPr>
                        <a:t> c5</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Relation of user-perceived response time to error measurement</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923340659"/>
                  </a:ext>
                </a:extLst>
              </a:tr>
              <a:tr h="516789">
                <a:tc>
                  <a:txBody>
                    <a:bodyPr/>
                    <a:lstStyle/>
                    <a:p>
                      <a:pPr algn="l" rtl="0" fontAlgn="ctr"/>
                      <a:r>
                        <a:rPr lang="en-US" sz="1800" u="none" strike="noStrike">
                          <a:effectLst/>
                        </a:rPr>
                        <a:t>m1</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The generation of random, binary, unordered trees</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4077848974"/>
                  </a:ext>
                </a:extLst>
              </a:tr>
              <a:tr h="409042">
                <a:tc>
                  <a:txBody>
                    <a:bodyPr/>
                    <a:lstStyle/>
                    <a:p>
                      <a:pPr algn="l" rtl="0" fontAlgn="ctr"/>
                      <a:r>
                        <a:rPr lang="en-US" sz="1800" u="none" strike="noStrike">
                          <a:effectLst/>
                        </a:rPr>
                        <a:t>m2</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The intersection graph of paths in trees</a:t>
                      </a:r>
                      <a:endParaRPr lang="en-US" sz="1800" b="0" i="0"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2673411940"/>
                  </a:ext>
                </a:extLst>
              </a:tr>
              <a:tr h="516789">
                <a:tc>
                  <a:txBody>
                    <a:bodyPr/>
                    <a:lstStyle/>
                    <a:p>
                      <a:pPr algn="l" rtl="0" fontAlgn="ctr"/>
                      <a:r>
                        <a:rPr lang="en-US" sz="1800" u="none" strike="noStrike">
                          <a:effectLst/>
                        </a:rPr>
                        <a:t>m3</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a:effectLst/>
                        </a:rPr>
                        <a:t>Graph minors IV: Widths of trees and well-quasi-ordering</a:t>
                      </a:r>
                      <a:endParaRPr lang="en-US" sz="1800" b="0" i="1" u="none" strike="noStrike">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1388203218"/>
                  </a:ext>
                </a:extLst>
              </a:tr>
              <a:tr h="409042">
                <a:tc>
                  <a:txBody>
                    <a:bodyPr/>
                    <a:lstStyle/>
                    <a:p>
                      <a:pPr algn="l" rtl="0" fontAlgn="ctr"/>
                      <a:r>
                        <a:rPr lang="en-US" sz="1800" u="none" strike="noStrike">
                          <a:effectLst/>
                        </a:rPr>
                        <a:t>m4</a:t>
                      </a:r>
                      <a:endParaRPr lang="en-US" sz="1800" b="0" i="0" u="none" strike="noStrike">
                        <a:solidFill>
                          <a:srgbClr val="000000"/>
                        </a:solidFill>
                        <a:effectLst/>
                        <a:latin typeface="Times New Roman" panose="02020603050405020304" pitchFamily="18" charset="0"/>
                      </a:endParaRPr>
                    </a:p>
                  </a:txBody>
                  <a:tcPr marL="1237" marR="1237" marT="1237" marB="0" anchor="ctr"/>
                </a:tc>
                <a:tc>
                  <a:txBody>
                    <a:bodyPr/>
                    <a:lstStyle/>
                    <a:p>
                      <a:pPr algn="l" rtl="0" fontAlgn="ctr"/>
                      <a:r>
                        <a:rPr lang="en-US" sz="1800" u="none" strike="noStrike" dirty="0">
                          <a:effectLst/>
                        </a:rPr>
                        <a:t>Graph minors: A survey</a:t>
                      </a:r>
                      <a:endParaRPr lang="en-US" sz="1800" b="0" i="1" u="none" strike="noStrike" dirty="0">
                        <a:solidFill>
                          <a:srgbClr val="000000"/>
                        </a:solidFill>
                        <a:effectLst/>
                        <a:latin typeface="Times New Roman" panose="02020603050405020304" pitchFamily="18" charset="0"/>
                      </a:endParaRPr>
                    </a:p>
                  </a:txBody>
                  <a:tcPr marL="1237" marR="1237" marT="1237" marB="0" anchor="ctr"/>
                </a:tc>
                <a:extLst>
                  <a:ext uri="{0D108BD9-81ED-4DB2-BD59-A6C34878D82A}">
                    <a16:rowId xmlns:a16="http://schemas.microsoft.com/office/drawing/2014/main" val="2287660168"/>
                  </a:ext>
                </a:extLst>
              </a:tr>
            </a:tbl>
          </a:graphicData>
        </a:graphic>
      </p:graphicFrame>
      <p:cxnSp>
        <p:nvCxnSpPr>
          <p:cNvPr id="15" name="Straight Connector 14">
            <a:extLst>
              <a:ext uri="{FF2B5EF4-FFF2-40B4-BE49-F238E27FC236}">
                <a16:creationId xmlns:a16="http://schemas.microsoft.com/office/drawing/2014/main" id="{31E9D3E9-5BDE-2896-A320-2EA0DB855C4E}"/>
              </a:ext>
            </a:extLst>
          </p:cNvPr>
          <p:cNvCxnSpPr/>
          <p:nvPr/>
        </p:nvCxnSpPr>
        <p:spPr>
          <a:xfrm rot="16200000" flipV="1">
            <a:off x="5566267" y="4001294"/>
            <a:ext cx="5710844" cy="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0A1C02-8C23-DEC9-FA91-FBC63CCD2ACC}"/>
              </a:ext>
            </a:extLst>
          </p:cNvPr>
          <p:cNvCxnSpPr>
            <a:cxnSpLocks/>
          </p:cNvCxnSpPr>
          <p:nvPr/>
        </p:nvCxnSpPr>
        <p:spPr>
          <a:xfrm flipH="1">
            <a:off x="154814" y="4327814"/>
            <a:ext cx="6115196" cy="36368"/>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B8724D6-4DD8-BD47-3FA5-52F73996B93D}"/>
              </a:ext>
            </a:extLst>
          </p:cNvPr>
          <p:cNvCxnSpPr>
            <a:cxnSpLocks/>
          </p:cNvCxnSpPr>
          <p:nvPr/>
        </p:nvCxnSpPr>
        <p:spPr>
          <a:xfrm flipH="1">
            <a:off x="5809873" y="4781550"/>
            <a:ext cx="6115196" cy="36368"/>
          </a:xfrm>
          <a:prstGeom prst="line">
            <a:avLst/>
          </a:prstGeom>
          <a:ln w="76200">
            <a:solidFill>
              <a:srgbClr val="FF00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1955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icture 16.png"/>
          <p:cNvPicPr>
            <a:picLocks noChangeAspect="1"/>
          </p:cNvPicPr>
          <p:nvPr/>
        </p:nvPicPr>
        <p:blipFill>
          <a:blip r:embed="rId2"/>
          <a:srcRect l="25833" t="18000" r="28333" b="18000"/>
          <a:stretch>
            <a:fillRect/>
          </a:stretch>
        </p:blipFill>
        <p:spPr>
          <a:xfrm>
            <a:off x="2667000" y="838200"/>
            <a:ext cx="6858000" cy="5985164"/>
          </a:xfrm>
          <a:prstGeom prst="rect">
            <a:avLst/>
          </a:prstGeom>
        </p:spPr>
      </p:pic>
      <p:sp>
        <p:nvSpPr>
          <p:cNvPr id="2" name="Title 1"/>
          <p:cNvSpPr>
            <a:spLocks noGrp="1"/>
          </p:cNvSpPr>
          <p:nvPr>
            <p:ph type="title"/>
          </p:nvPr>
        </p:nvSpPr>
        <p:spPr>
          <a:xfrm>
            <a:off x="1981200" y="274638"/>
            <a:ext cx="8229600" cy="868362"/>
          </a:xfrm>
        </p:spPr>
        <p:txBody>
          <a:bodyPr>
            <a:normAutofit/>
          </a:bodyPr>
          <a:lstStyle/>
          <a:p>
            <a:r>
              <a:rPr lang="en-US" dirty="0"/>
              <a:t>Term by Document Matrix</a:t>
            </a:r>
          </a:p>
        </p:txBody>
      </p:sp>
      <p:cxnSp>
        <p:nvCxnSpPr>
          <p:cNvPr id="4" name="Straight Connector 3"/>
          <p:cNvCxnSpPr/>
          <p:nvPr/>
        </p:nvCxnSpPr>
        <p:spPr>
          <a:xfrm>
            <a:off x="1524000" y="4953000"/>
            <a:ext cx="9448800" cy="1588"/>
          </a:xfrm>
          <a:prstGeom prst="line">
            <a:avLst/>
          </a:prstGeom>
          <a:ln w="7620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16200000" flipV="1">
            <a:off x="2708767" y="3998422"/>
            <a:ext cx="5710844" cy="1"/>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524000" y="5334000"/>
            <a:ext cx="9448800" cy="1588"/>
          </a:xfrm>
          <a:prstGeom prst="line">
            <a:avLst/>
          </a:prstGeom>
          <a:ln w="76200">
            <a:solidFill>
              <a:srgbClr val="FF0000"/>
            </a:solidFill>
            <a:prstDash val="sysDot"/>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D60-ED9E-E6AC-ADA4-4C3F48E4C8B0}"/>
              </a:ext>
            </a:extLst>
          </p:cNvPr>
          <p:cNvSpPr>
            <a:spLocks noGrp="1"/>
          </p:cNvSpPr>
          <p:nvPr>
            <p:ph type="title"/>
          </p:nvPr>
        </p:nvSpPr>
        <p:spPr/>
        <p:txBody>
          <a:bodyPr/>
          <a:lstStyle/>
          <a:p>
            <a:r>
              <a:rPr lang="en-US" dirty="0"/>
              <a:t>Singular Value Decomposition (SVD)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F3430-A4DB-D1CC-9C7B-F956EFEC1AA9}"/>
                  </a:ext>
                </a:extLst>
              </p:cNvPr>
              <p:cNvSpPr>
                <a:spLocks noGrp="1"/>
              </p:cNvSpPr>
              <p:nvPr>
                <p:ph sz="half" idx="1"/>
              </p:nvPr>
            </p:nvSpPr>
            <p:spPr/>
            <p:txBody>
              <a:bodyPr>
                <a:normAutofit/>
              </a:bodyPr>
              <a:lstStyle/>
              <a:p>
                <a14:m>
                  <m:oMath xmlns:m="http://schemas.openxmlformats.org/officeDocument/2006/math">
                    <m:r>
                      <a:rPr lang="en-US" sz="2800" b="0" i="1" smtClean="0">
                        <a:latin typeface="Cambria Math" panose="02040503050406030204" pitchFamily="18" charset="0"/>
                      </a:rPr>
                      <m:t>𝑀</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𝐷</m:t>
                    </m:r>
                    <m:r>
                      <a:rPr lang="en-US" sz="2800" b="0" i="1"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r>
                      <a:rPr lang="en-US" i="1" dirty="0" smtClean="0">
                        <a:latin typeface="Cambria Math" panose="02040503050406030204" pitchFamily="18" charset="0"/>
                      </a:rPr>
                      <m:t>𝐷</m:t>
                    </m:r>
                  </m:oMath>
                </a14:m>
                <a:r>
                  <a:rPr lang="en-US" dirty="0"/>
                  <a:t> is diagonal</a:t>
                </a:r>
              </a:p>
              <a:p>
                <a:pPr lvl="1"/>
                <a:r>
                  <a:rPr lang="en-US" dirty="0"/>
                  <a:t>Eigenvalues</a:t>
                </a:r>
              </a:p>
              <a:p>
                <a:pPr lvl="1"/>
                <a:r>
                  <a:rPr lang="en-US" dirty="0"/>
                  <a:t>Sorted from largest to smallest</a:t>
                </a:r>
              </a:p>
              <a:p>
                <a14:m>
                  <m:oMath xmlns:m="http://schemas.openxmlformats.org/officeDocument/2006/math">
                    <m:r>
                      <a:rPr lang="en-US" i="1" dirty="0" smtClean="0">
                        <a:latin typeface="Cambria Math" panose="02040503050406030204" pitchFamily="18" charset="0"/>
                      </a:rPr>
                      <m:t>𝑈</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are Eigenvectors</a:t>
                </a:r>
              </a:p>
              <a:p>
                <a:pPr lvl="1"/>
                <a:r>
                  <a:rPr lang="en-US" dirty="0"/>
                  <a:t>Orthogonal and unit length</a:t>
                </a:r>
              </a:p>
              <a:p>
                <a:pPr lvl="2"/>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2"/>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AF3430-A4DB-D1CC-9C7B-F956EFEC1AA9}"/>
                  </a:ext>
                </a:extLst>
              </p:cNvPr>
              <p:cNvSpPr>
                <a:spLocks noGrp="1" noRot="1" noChangeAspect="1" noMove="1" noResize="1" noEditPoints="1" noAdjustHandles="1" noChangeArrowheads="1" noChangeShapeType="1" noTextEdit="1"/>
              </p:cNvSpPr>
              <p:nvPr>
                <p:ph sz="half" idx="1"/>
              </p:nvPr>
            </p:nvSpPr>
            <p:spPr>
              <a:blipFill>
                <a:blip r:embed="rId2"/>
                <a:stretch>
                  <a:fillRect l="-2200" t="-17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ED07F0D-4180-ADBF-D607-8F0EFFD0BEEF}"/>
                  </a:ext>
                </a:extLst>
              </p:cNvPr>
              <p:cNvSpPr>
                <a:spLocks noGrp="1"/>
              </p:cNvSpPr>
              <p:nvPr>
                <p:ph sz="half" idx="2"/>
              </p:nvPr>
            </p:nvSpPr>
            <p:spPr/>
            <p:txBody>
              <a:bodyPr/>
              <a:lstStyle/>
              <a:p>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𝑀</m:t>
                            </m:r>
                          </m:e>
                        </m:d>
                      </m:e>
                    </m:func>
                    <m:r>
                      <a:rPr lang="en-US" b="0" i="1" smtClean="0">
                        <a:latin typeface="Cambria Math" panose="02040503050406030204" pitchFamily="18" charset="0"/>
                      </a:rPr>
                      <m:t>=</m:t>
                    </m:r>
                    <m:r>
                      <a:rPr lang="en-US" i="1" dirty="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𝑀𝑀</m:t>
                        </m:r>
                      </m:e>
                      <m:sup>
                        <m:r>
                          <a:rPr lang="en-US" b="0" i="1" smtClean="0">
                            <a:latin typeface="Cambria Math" panose="02040503050406030204" pitchFamily="18" charset="0"/>
                          </a:rPr>
                          <m:t>𝑇</m:t>
                        </m:r>
                      </m:sup>
                    </m:sSup>
                  </m:oMath>
                </a14:m>
                <a:endParaRPr lang="en-US" b="0"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𝑇</m:t>
                        </m:r>
                      </m:sup>
                    </m:sSup>
                    <m:sSup>
                      <m:sSupPr>
                        <m:ctrlPr>
                          <a:rPr lang="en-US" i="1" smtClean="0">
                            <a:latin typeface="Cambria Math" panose="02040503050406030204" pitchFamily="18" charset="0"/>
                            <a:ea typeface="Cambria Math" panose="02040503050406030204" pitchFamily="18" charset="0"/>
                          </a:rPr>
                        </m:ctrlPr>
                      </m:sSupPr>
                      <m:e>
                        <m:d>
                          <m:dPr>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𝑇</m:t>
                                </m:r>
                              </m:sup>
                            </m:sSup>
                          </m:e>
                        </m:d>
                      </m:e>
                      <m:sup>
                        <m:r>
                          <a:rPr lang="en-US" b="0" i="1" smtClean="0">
                            <a:latin typeface="Cambria Math" panose="02040503050406030204" pitchFamily="18" charset="0"/>
                            <a:ea typeface="Cambria Math" panose="02040503050406030204" pitchFamily="18" charset="0"/>
                          </a:rPr>
                          <m:t>𝑇</m:t>
                        </m:r>
                      </m:sup>
                    </m:sSup>
                  </m:oMath>
                </a14:m>
                <a:r>
                  <a:rPr lang="en-US" dirty="0"/>
                  <a:t> </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𝑈</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𝐷</m:t>
                    </m:r>
                    <m:r>
                      <a:rPr lang="en-US" i="1" smtClean="0">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𝑇</m:t>
                        </m:r>
                      </m:sup>
                    </m:sSup>
                    <m:sSup>
                      <m:sSupPr>
                        <m:ctrlPr>
                          <a:rPr lang="en-US" i="1" smtClean="0">
                            <a:latin typeface="Cambria Math" panose="02040503050406030204" pitchFamily="18" charset="0"/>
                            <a:ea typeface="Cambria Math" panose="02040503050406030204" pitchFamily="18" charset="0"/>
                          </a:rPr>
                        </m:ctrlPr>
                      </m:sSupPr>
                      <m:e>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𝑈</m:t>
                                </m:r>
                              </m:e>
                              <m:sup>
                                <m:r>
                                  <a:rPr lang="en-US" i="1">
                                    <a:latin typeface="Cambria Math" panose="02040503050406030204" pitchFamily="18" charset="0"/>
                                    <a:ea typeface="Cambria Math" panose="02040503050406030204" pitchFamily="18" charset="0"/>
                                  </a:rPr>
                                  <m:t>𝑇</m:t>
                                </m:r>
                              </m:sup>
                            </m:sSup>
                          </m:e>
                        </m:d>
                      </m:e>
                      <m:sup/>
                    </m:sSup>
                  </m:oMath>
                </a14:m>
                <a:endParaRPr lang="en-US" dirty="0"/>
              </a:p>
              <a:p>
                <a:pPr lvl="1"/>
                <a14:m>
                  <m:oMath xmlns:m="http://schemas.openxmlformats.org/officeDocument/2006/math">
                    <m:r>
                      <a:rPr lang="en-US" b="0" i="1" smtClean="0">
                        <a:latin typeface="Cambria Math" panose="02040503050406030204" pitchFamily="18" charset="0"/>
                      </a:rPr>
                      <m:t>𝑈</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oMath>
                </a14:m>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𝑈</m:t>
                        </m:r>
                      </m:e>
                      <m:sup>
                        <m:r>
                          <a:rPr lang="en-US" i="1">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r>
                      <a:rPr lang="en-US" i="1" dirty="0" smtClean="0">
                        <a:latin typeface="Cambria Math" panose="02040503050406030204" pitchFamily="18" charset="0"/>
                      </a:rPr>
                      <m:t>𝑀</m:t>
                    </m:r>
                    <m:r>
                      <a:rPr lang="en-US" i="1" dirty="0">
                        <a:latin typeface="Cambria Math" panose="02040503050406030204" pitchFamily="18" charset="0"/>
                      </a:rPr>
                      <m:t> </m:t>
                    </m:r>
                    <m:r>
                      <a:rPr lang="en-US" i="1" dirty="0" smtClean="0">
                        <a:latin typeface="Cambria Math" panose="02040503050406030204" pitchFamily="18" charset="0"/>
                        <a:sym typeface="Wingdings" pitchFamily="2" charset="2"/>
                      </a:rPr>
                      <m:t></m:t>
                    </m:r>
                    <m:r>
                      <a:rPr lang="en-US" i="1" dirty="0">
                        <a:latin typeface="Cambria Math" panose="02040503050406030204" pitchFamily="18" charset="0"/>
                        <a:sym typeface="Wingdings" pitchFamily="2" charset="2"/>
                      </a:rPr>
                      <m:t> </m:t>
                    </m:r>
                    <m:r>
                      <a:rPr lang="en-US" i="1" dirty="0" smtClean="0">
                        <a:latin typeface="Cambria Math" panose="02040503050406030204" pitchFamily="18" charset="0"/>
                        <a:sym typeface="Wingdings" pitchFamily="2" charset="2"/>
                      </a:rPr>
                      <m:t>𝑈</m:t>
                    </m:r>
                    <m:r>
                      <a:rPr lang="en-US" i="1" dirty="0">
                        <a:latin typeface="Cambria Math" panose="02040503050406030204" pitchFamily="18" charset="0"/>
                        <a:sym typeface="Wingdings" pitchFamily="2" charset="2"/>
                      </a:rPr>
                      <m:t>𝐷</m:t>
                    </m:r>
                  </m:oMath>
                </a14:m>
                <a:endParaRPr lang="en-US" dirty="0"/>
              </a:p>
              <a:p>
                <a:pPr lvl="1"/>
                <a:r>
                  <a:rPr lang="en-US" dirty="0"/>
                  <a:t>Plus dimension reduction</a:t>
                </a:r>
              </a:p>
              <a:p>
                <a:pPr lvl="1"/>
                <a:r>
                  <a:rPr lang="en-US" dirty="0"/>
                  <a:t>Replace smaller Eigenvalues with 0</a:t>
                </a:r>
              </a:p>
              <a:p>
                <a:endParaRPr lang="en-US" dirty="0"/>
              </a:p>
            </p:txBody>
          </p:sp>
        </mc:Choice>
        <mc:Fallback xmlns="">
          <p:sp>
            <p:nvSpPr>
              <p:cNvPr id="7" name="Content Placeholder 6">
                <a:extLst>
                  <a:ext uri="{FF2B5EF4-FFF2-40B4-BE49-F238E27FC236}">
                    <a16:creationId xmlns:a16="http://schemas.microsoft.com/office/drawing/2014/main" id="{DED07F0D-4180-ADBF-D607-8F0EFFD0BEEF}"/>
                  </a:ext>
                </a:extLst>
              </p:cNvPr>
              <p:cNvSpPr>
                <a:spLocks noGrp="1" noRot="1" noChangeAspect="1" noMove="1" noResize="1" noEditPoints="1" noAdjustHandles="1" noChangeArrowheads="1" noChangeShapeType="1" noTextEdit="1"/>
              </p:cNvSpPr>
              <p:nvPr>
                <p:ph sz="half" idx="2"/>
              </p:nvPr>
            </p:nvSpPr>
            <p:spPr>
              <a:blipFill>
                <a:blip r:embed="rId3"/>
                <a:stretch>
                  <a:fillRect l="-2200" t="-1744" r="-14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3D80139-B4A4-46F4-8251-B8A9D64EA32B}"/>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C419AD8D-D91E-64BC-8498-69931B7C457A}"/>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31B624FD-64E3-34F2-2C48-444F0CB55308}"/>
              </a:ext>
            </a:extLst>
          </p:cNvPr>
          <p:cNvSpPr>
            <a:spLocks noGrp="1"/>
          </p:cNvSpPr>
          <p:nvPr>
            <p:ph type="sldNum" sz="quarter" idx="12"/>
          </p:nvPr>
        </p:nvSpPr>
        <p:spPr/>
        <p:txBody>
          <a:bodyPr/>
          <a:lstStyle/>
          <a:p>
            <a:fld id="{968D9EE9-F5CC-E840-B721-2FE4EA623452}" type="slidenum">
              <a:rPr lang="en-US" smtClean="0"/>
              <a:t>46</a:t>
            </a:fld>
            <a:endParaRPr lang="en-US"/>
          </a:p>
        </p:txBody>
      </p:sp>
    </p:spTree>
    <p:extLst>
      <p:ext uri="{BB962C8B-B14F-4D97-AF65-F5344CB8AC3E}">
        <p14:creationId xmlns:p14="http://schemas.microsoft.com/office/powerpoint/2010/main" val="3863716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807F-532A-AFE1-F631-16AAA4A2C572}"/>
              </a:ext>
            </a:extLst>
          </p:cNvPr>
          <p:cNvSpPr>
            <a:spLocks noGrp="1"/>
          </p:cNvSpPr>
          <p:nvPr>
            <p:ph type="title"/>
          </p:nvPr>
        </p:nvSpPr>
        <p:spPr/>
        <p:txBody>
          <a:bodyPr/>
          <a:lstStyle/>
          <a:p>
            <a:r>
              <a:rPr lang="en-US" dirty="0"/>
              <a:t>Dimension Reduction</a:t>
            </a:r>
          </a:p>
        </p:txBody>
      </p:sp>
      <p:sp>
        <p:nvSpPr>
          <p:cNvPr id="3" name="Content Placeholder 2">
            <a:extLst>
              <a:ext uri="{FF2B5EF4-FFF2-40B4-BE49-F238E27FC236}">
                <a16:creationId xmlns:a16="http://schemas.microsoft.com/office/drawing/2014/main" id="{F6971BA7-400C-788E-6FFA-FD9256576018}"/>
              </a:ext>
            </a:extLst>
          </p:cNvPr>
          <p:cNvSpPr>
            <a:spLocks noGrp="1"/>
          </p:cNvSpPr>
          <p:nvPr>
            <p:ph sz="half" idx="1"/>
          </p:nvPr>
        </p:nvSpPr>
        <p:spPr/>
        <p:txBody>
          <a:bodyPr>
            <a:normAutofit fontScale="92500" lnSpcReduction="20000"/>
          </a:bodyPr>
          <a:lstStyle/>
          <a:p>
            <a:r>
              <a:rPr lang="en-US" dirty="0"/>
              <a:t>Standard Recipe</a:t>
            </a:r>
          </a:p>
          <a:p>
            <a:pPr lvl="1"/>
            <a:r>
              <a:rPr lang="en-US" dirty="0"/>
              <a:t>Set smaller Eigenvalues to 0</a:t>
            </a:r>
          </a:p>
          <a:p>
            <a:r>
              <a:rPr lang="en-US" dirty="0"/>
              <a:t>Interpretation</a:t>
            </a:r>
          </a:p>
          <a:p>
            <a:pPr lvl="1"/>
            <a:r>
              <a:rPr lang="en-US" dirty="0"/>
              <a:t>L2 optimality (least squares)</a:t>
            </a:r>
          </a:p>
          <a:p>
            <a:r>
              <a:rPr lang="en-US" dirty="0"/>
              <a:t>Recall that Eigenvalues are sorted from largest to smallest</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5126424-2769-EBD4-891A-F125A6BD3359}"/>
                  </a:ext>
                </a:extLst>
              </p:cNvPr>
              <p:cNvSpPr>
                <a:spLocks noGrp="1"/>
              </p:cNvSpPr>
              <p:nvPr>
                <p:ph sz="half" idx="2"/>
              </p:nvPr>
            </p:nvSpPr>
            <p:spPr/>
            <p:txBody>
              <a:bodyPr>
                <a:normAutofit fontScale="92500" lnSpcReduction="20000"/>
              </a:bodyPr>
              <a:lstStyle/>
              <a:p>
                <a:r>
                  <a:rPr lang="en-US" dirty="0"/>
                  <a:t>Motivation for dimension reduction</a:t>
                </a:r>
              </a:p>
              <a:p>
                <a:pPr lvl="1"/>
                <a:r>
                  <a:rPr lang="en-US" dirty="0"/>
                  <a:t>Computational resources: </a:t>
                </a:r>
              </a:p>
              <a:p>
                <a:pPr lvl="2"/>
                <a:r>
                  <a:rPr lang="en-US" dirty="0"/>
                  <a:t>Space</a:t>
                </a:r>
              </a:p>
              <a:p>
                <a:pPr lvl="3"/>
                <a:r>
                  <a:rPr lang="en-US" dirty="0"/>
                  <a:t>Specter:</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𝑀</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sup>
                    </m:sSup>
                  </m:oMath>
                </a14:m>
                <a:endParaRPr lang="en-US" dirty="0"/>
              </a:p>
              <a:p>
                <a:pPr lvl="3"/>
                <a:r>
                  <a:rPr lang="en-US" dirty="0"/>
                  <a:t>N is 200M documents</a:t>
                </a:r>
              </a:p>
              <a:p>
                <a:pPr lvl="3"/>
                <a:r>
                  <a:rPr lang="en-US" dirty="0"/>
                  <a:t>K is 768 (BERT hidden layer)</a:t>
                </a:r>
              </a:p>
              <a:p>
                <a:pPr lvl="3"/>
                <a14:m>
                  <m:oMath xmlns:m="http://schemas.openxmlformats.org/officeDocument/2006/math">
                    <m:r>
                      <a:rPr lang="en-US" i="1" smtClean="0">
                        <a:latin typeface="Cambria Math" panose="02040503050406030204" pitchFamily="18" charset="0"/>
                      </a:rPr>
                      <m:t>𝑀</m:t>
                    </m:r>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a:t>
                </a:r>
                <a:r>
                  <a:rPr lang="en-US" b="1" i="1" u="sng" dirty="0"/>
                  <a:t>very</a:t>
                </a:r>
                <a:r>
                  <a:rPr lang="en-US" dirty="0"/>
                  <a:t> large)</a:t>
                </a:r>
              </a:p>
              <a:p>
                <a:pPr lvl="2"/>
                <a:r>
                  <a:rPr lang="en-US" dirty="0"/>
                  <a:t>Time</a:t>
                </a:r>
              </a:p>
              <a:p>
                <a:pPr lvl="1"/>
                <a:r>
                  <a:rPr lang="en-US" dirty="0"/>
                  <a:t>Statistical convenience: </a:t>
                </a:r>
              </a:p>
              <a:p>
                <a:pPr lvl="2"/>
                <a:r>
                  <a:rPr lang="en-US" dirty="0"/>
                  <a:t>Smoothing (soft thesaurus)</a:t>
                </a:r>
              </a:p>
              <a:p>
                <a:pPr lvl="2"/>
                <a:r>
                  <a:rPr lang="en-US" dirty="0"/>
                  <a:t>Replace zeros with small values</a:t>
                </a:r>
              </a:p>
              <a:p>
                <a:pPr lvl="1"/>
                <a:r>
                  <a:rPr lang="en-US" dirty="0"/>
                  <a:t>Computational convenience:</a:t>
                </a:r>
              </a:p>
              <a:p>
                <a:pPr lvl="2"/>
                <a:r>
                  <a:rPr lang="en-US" dirty="0"/>
                  <a:t>Approximate nearest neighbors</a:t>
                </a:r>
              </a:p>
              <a:p>
                <a:pPr lvl="2"/>
                <a:r>
                  <a:rPr lang="en-US" dirty="0">
                    <a:hlinkClick r:id="rId2"/>
                  </a:rPr>
                  <a:t>https://pypi.org/project/annoy/</a:t>
                </a:r>
                <a:r>
                  <a:rPr lang="en-US" dirty="0"/>
                  <a:t> </a:t>
                </a:r>
              </a:p>
              <a:p>
                <a:endParaRPr lang="en-US" dirty="0"/>
              </a:p>
            </p:txBody>
          </p:sp>
        </mc:Choice>
        <mc:Fallback xmlns="">
          <p:sp>
            <p:nvSpPr>
              <p:cNvPr id="7" name="Content Placeholder 6">
                <a:extLst>
                  <a:ext uri="{FF2B5EF4-FFF2-40B4-BE49-F238E27FC236}">
                    <a16:creationId xmlns:a16="http://schemas.microsoft.com/office/drawing/2014/main" id="{35126424-2769-EBD4-891A-F125A6BD3359}"/>
                  </a:ext>
                </a:extLst>
              </p:cNvPr>
              <p:cNvSpPr>
                <a:spLocks noGrp="1" noRot="1" noChangeAspect="1" noMove="1" noResize="1" noEditPoints="1" noAdjustHandles="1" noChangeArrowheads="1" noChangeShapeType="1" noTextEdit="1"/>
              </p:cNvSpPr>
              <p:nvPr>
                <p:ph sz="half" idx="2"/>
              </p:nvPr>
            </p:nvSpPr>
            <p:spPr>
              <a:blipFill>
                <a:blip r:embed="rId3"/>
                <a:stretch>
                  <a:fillRect l="-1956" t="-348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CD6A35D-27B8-54E4-7C08-484D0BFF7B62}"/>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81078F09-E5E9-73A1-C3FD-BD6246A6249F}"/>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1207089C-E9B5-9F9E-1E36-850AB2C5EAD3}"/>
              </a:ext>
            </a:extLst>
          </p:cNvPr>
          <p:cNvSpPr>
            <a:spLocks noGrp="1"/>
          </p:cNvSpPr>
          <p:nvPr>
            <p:ph type="sldNum" sz="quarter" idx="12"/>
          </p:nvPr>
        </p:nvSpPr>
        <p:spPr/>
        <p:txBody>
          <a:bodyPr/>
          <a:lstStyle/>
          <a:p>
            <a:fld id="{968D9EE9-F5CC-E840-B721-2FE4EA623452}" type="slidenum">
              <a:rPr lang="en-US" smtClean="0"/>
              <a:t>47</a:t>
            </a:fld>
            <a:endParaRPr lang="en-US"/>
          </a:p>
        </p:txBody>
      </p:sp>
    </p:spTree>
    <p:extLst>
      <p:ext uri="{BB962C8B-B14F-4D97-AF65-F5344CB8AC3E}">
        <p14:creationId xmlns:p14="http://schemas.microsoft.com/office/powerpoint/2010/main" val="2919520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BAD8-3D0C-A4E8-F94D-056E1F5A18F2}"/>
              </a:ext>
            </a:extLst>
          </p:cNvPr>
          <p:cNvSpPr>
            <a:spLocks noGrp="1"/>
          </p:cNvSpPr>
          <p:nvPr>
            <p:ph type="title"/>
          </p:nvPr>
        </p:nvSpPr>
        <p:spPr/>
        <p:txBody>
          <a:bodyPr/>
          <a:lstStyle/>
          <a:p>
            <a:r>
              <a:rPr lang="en-US" dirty="0"/>
              <a:t>SVD and PCA</a:t>
            </a:r>
          </a:p>
        </p:txBody>
      </p:sp>
      <p:sp>
        <p:nvSpPr>
          <p:cNvPr id="8" name="Text Placeholder 7">
            <a:extLst>
              <a:ext uri="{FF2B5EF4-FFF2-40B4-BE49-F238E27FC236}">
                <a16:creationId xmlns:a16="http://schemas.microsoft.com/office/drawing/2014/main" id="{8C52BCCA-9BFC-29E8-FAC7-9C547509304E}"/>
              </a:ext>
            </a:extLst>
          </p:cNvPr>
          <p:cNvSpPr>
            <a:spLocks noGrp="1"/>
          </p:cNvSpPr>
          <p:nvPr>
            <p:ph type="body" idx="1"/>
          </p:nvPr>
        </p:nvSpPr>
        <p:spPr/>
        <p:txBody>
          <a:bodyPr/>
          <a:lstStyle/>
          <a:p>
            <a:r>
              <a:rPr lang="en-US" dirty="0"/>
              <a:t>SVD (Singular Value Decomposition)</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0526275-E55A-CD17-F999-57DD9C3ED6A8}"/>
                  </a:ext>
                </a:extLst>
              </p:cNvPr>
              <p:cNvSpPr>
                <a:spLocks noGrp="1"/>
              </p:cNvSpPr>
              <p:nvPr>
                <p:ph sz="half" idx="2"/>
              </p:nvPr>
            </p:nvSpPr>
            <p:spPr/>
            <p:txBody>
              <a:bodyPr/>
              <a:lstStyle/>
              <a:p>
                <a14:m>
                  <m:oMath xmlns:m="http://schemas.openxmlformats.org/officeDocument/2006/math">
                    <m:r>
                      <a:rPr lang="en-US" sz="2800" b="0" i="1" smtClean="0">
                        <a:latin typeface="Cambria Math" panose="02040503050406030204" pitchFamily="18" charset="0"/>
                      </a:rPr>
                      <m:t>𝑀</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𝑈</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𝐷</m:t>
                    </m:r>
                    <m:r>
                      <a:rPr lang="en-US" sz="2800" b="0" i="1"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𝑉</m:t>
                        </m:r>
                      </m:e>
                      <m:sup>
                        <m:r>
                          <a:rPr lang="en-US" sz="2800" b="0" i="1" smtClean="0">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r>
                      <a:rPr lang="en-US" i="1" dirty="0" smtClean="0">
                        <a:latin typeface="Cambria Math" panose="02040503050406030204" pitchFamily="18" charset="0"/>
                      </a:rPr>
                      <m:t>𝐷</m:t>
                    </m:r>
                  </m:oMath>
                </a14:m>
                <a:r>
                  <a:rPr lang="en-US" dirty="0"/>
                  <a:t>: Eigenvalues</a:t>
                </a:r>
              </a:p>
              <a:p>
                <a14:m>
                  <m:oMath xmlns:m="http://schemas.openxmlformats.org/officeDocument/2006/math">
                    <m:r>
                      <a:rPr lang="en-US" i="1" dirty="0" smtClean="0">
                        <a:latin typeface="Cambria Math" panose="02040503050406030204" pitchFamily="18" charset="0"/>
                      </a:rPr>
                      <m:t>𝑈</m:t>
                    </m:r>
                  </m:oMath>
                </a14:m>
                <a:r>
                  <a:rPr lang="en-US" dirty="0"/>
                  <a:t>: Eigenvectors</a:t>
                </a:r>
              </a:p>
              <a:p>
                <a14:m>
                  <m:oMath xmlns:m="http://schemas.openxmlformats.org/officeDocument/2006/math">
                    <m:r>
                      <a:rPr lang="en-US" i="1" dirty="0" smtClean="0">
                        <a:latin typeface="Cambria Math" panose="02040503050406030204" pitchFamily="18" charset="0"/>
                      </a:rPr>
                      <m:t>𝑀</m:t>
                    </m:r>
                  </m:oMath>
                </a14:m>
                <a:r>
                  <a:rPr lang="en-US" dirty="0"/>
                  <a:t> need not be square</a:t>
                </a:r>
              </a:p>
              <a:p>
                <a:pPr lvl="1"/>
                <a:r>
                  <a:rPr lang="en-US" dirty="0"/>
                  <a:t>(just non-singular)</a:t>
                </a:r>
              </a:p>
            </p:txBody>
          </p:sp>
        </mc:Choice>
        <mc:Fallback xmlns="">
          <p:sp>
            <p:nvSpPr>
              <p:cNvPr id="9" name="Content Placeholder 8">
                <a:extLst>
                  <a:ext uri="{FF2B5EF4-FFF2-40B4-BE49-F238E27FC236}">
                    <a16:creationId xmlns:a16="http://schemas.microsoft.com/office/drawing/2014/main" id="{20526275-E55A-CD17-F999-57DD9C3ED6A8}"/>
                  </a:ext>
                </a:extLst>
              </p:cNvPr>
              <p:cNvSpPr>
                <a:spLocks noGrp="1" noRot="1" noChangeAspect="1" noMove="1" noResize="1" noEditPoints="1" noAdjustHandles="1" noChangeArrowheads="1" noChangeShapeType="1" noTextEdit="1"/>
              </p:cNvSpPr>
              <p:nvPr>
                <p:ph sz="half" idx="2"/>
              </p:nvPr>
            </p:nvSpPr>
            <p:spPr>
              <a:blipFill>
                <a:blip r:embed="rId2"/>
                <a:stretch>
                  <a:fillRect l="-2211" t="-2062"/>
                </a:stretch>
              </a:blipFill>
            </p:spPr>
            <p:txBody>
              <a:bodyPr/>
              <a:lstStyle/>
              <a:p>
                <a:r>
                  <a:rPr lang="en-US">
                    <a:noFill/>
                  </a:rPr>
                  <a:t> </a:t>
                </a:r>
              </a:p>
            </p:txBody>
          </p:sp>
        </mc:Fallback>
      </mc:AlternateContent>
      <p:sp>
        <p:nvSpPr>
          <p:cNvPr id="10" name="Text Placeholder 9">
            <a:extLst>
              <a:ext uri="{FF2B5EF4-FFF2-40B4-BE49-F238E27FC236}">
                <a16:creationId xmlns:a16="http://schemas.microsoft.com/office/drawing/2014/main" id="{55D75F0B-636A-A7B4-557D-76D1F6D6A250}"/>
              </a:ext>
            </a:extLst>
          </p:cNvPr>
          <p:cNvSpPr>
            <a:spLocks noGrp="1"/>
          </p:cNvSpPr>
          <p:nvPr>
            <p:ph type="body" sz="quarter" idx="3"/>
          </p:nvPr>
        </p:nvSpPr>
        <p:spPr/>
        <p:txBody>
          <a:bodyPr/>
          <a:lstStyle/>
          <a:p>
            <a:r>
              <a:rPr lang="en-US" dirty="0"/>
              <a:t>PCA (Principal </a:t>
            </a:r>
            <a:r>
              <a:rPr lang="en-US" dirty="0" err="1"/>
              <a:t>Componenet</a:t>
            </a:r>
            <a:r>
              <a:rPr lang="en-US" dirty="0"/>
              <a:t> Analysis)</a:t>
            </a:r>
          </a:p>
        </p:txBody>
      </p:sp>
      <p:sp>
        <p:nvSpPr>
          <p:cNvPr id="5" name="Date Placeholder 4">
            <a:extLst>
              <a:ext uri="{FF2B5EF4-FFF2-40B4-BE49-F238E27FC236}">
                <a16:creationId xmlns:a16="http://schemas.microsoft.com/office/drawing/2014/main" id="{D468E3B0-B83C-70AE-A4FB-DABEDF1FC715}"/>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63FCD1DA-4EBA-0916-0937-B44A7FB6E46E}"/>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42B1F393-05C1-75F7-9BBA-AB6B68A02CD6}"/>
              </a:ext>
            </a:extLst>
          </p:cNvPr>
          <p:cNvSpPr>
            <a:spLocks noGrp="1"/>
          </p:cNvSpPr>
          <p:nvPr>
            <p:ph type="sldNum" sz="quarter" idx="12"/>
          </p:nvPr>
        </p:nvSpPr>
        <p:spPr/>
        <p:txBody>
          <a:bodyPr/>
          <a:lstStyle/>
          <a:p>
            <a:fld id="{968D9EE9-F5CC-E840-B721-2FE4EA623452}" type="slidenum">
              <a:rPr lang="en-US" smtClean="0"/>
              <a:t>48</a:t>
            </a:fld>
            <a:endParaRPr lang="en-US"/>
          </a:p>
        </p:txBody>
      </p:sp>
      <mc:AlternateContent xmlns:mc="http://schemas.openxmlformats.org/markup-compatibility/2006" xmlns:a14="http://schemas.microsoft.com/office/drawing/2010/main">
        <mc:Choice Requires="a14">
          <p:sp>
            <p:nvSpPr>
              <p:cNvPr id="17" name="Content Placeholder 16">
                <a:extLst>
                  <a:ext uri="{FF2B5EF4-FFF2-40B4-BE49-F238E27FC236}">
                    <a16:creationId xmlns:a16="http://schemas.microsoft.com/office/drawing/2014/main" id="{8A54428B-8EA0-38F7-D397-385FCA86163F}"/>
                  </a:ext>
                </a:extLst>
              </p:cNvPr>
              <p:cNvSpPr>
                <a:spLocks noGrp="1"/>
              </p:cNvSpPr>
              <p:nvPr>
                <p:ph sz="quarter" idx="4"/>
              </p:nvPr>
            </p:nvSpPr>
            <p:spPr/>
            <p:txBody>
              <a:bodyPr/>
              <a:lstStyle/>
              <a:p>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𝑊</m:t>
                    </m:r>
                    <m:r>
                      <m:rPr>
                        <m:sty m:val="p"/>
                      </m:rPr>
                      <a:rPr lang="el-GR" i="1" dirty="0" smtClean="0">
                        <a:latin typeface="Cambria Math" panose="02040503050406030204" pitchFamily="18" charset="0"/>
                        <a:ea typeface="Cambria Math" panose="02040503050406030204" pitchFamily="18" charset="0"/>
                      </a:rPr>
                      <m:t>Λ</m:t>
                    </m:r>
                    <m:sSup>
                      <m:sSupPr>
                        <m:ctrlPr>
                          <a:rPr lang="el-GR"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𝑊</m:t>
                        </m:r>
                      </m:e>
                      <m:sup>
                        <m:r>
                          <a:rPr lang="en-US" b="0" i="1" dirty="0" smtClean="0">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r>
                      <a:rPr lang="en-US" i="1" dirty="0" smtClean="0">
                        <a:latin typeface="Cambria Math" panose="02040503050406030204" pitchFamily="18" charset="0"/>
                      </a:rPr>
                      <m:t>𝑄</m:t>
                    </m:r>
                  </m:oMath>
                </a14:m>
                <a:r>
                  <a:rPr lang="en-US" dirty="0"/>
                  <a:t> is square by construction</a:t>
                </a:r>
              </a:p>
              <a:p>
                <a:pPr lvl="1"/>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Λ</m:t>
                    </m:r>
                  </m:oMath>
                </a14:m>
                <a:r>
                  <a:rPr lang="en-US" dirty="0"/>
                  <a:t>: Eigenvalues</a:t>
                </a:r>
              </a:p>
              <a:p>
                <a:pPr lvl="1"/>
                <a14:m>
                  <m:oMath xmlns:m="http://schemas.openxmlformats.org/officeDocument/2006/math">
                    <m:r>
                      <a:rPr lang="en-US" i="1" dirty="0" smtClean="0">
                        <a:latin typeface="Cambria Math" panose="02040503050406030204" pitchFamily="18" charset="0"/>
                      </a:rPr>
                      <m:t>𝑊</m:t>
                    </m:r>
                  </m:oMath>
                </a14:m>
                <a:r>
                  <a:rPr lang="en-US" dirty="0"/>
                  <a:t>: Covariances</a:t>
                </a:r>
              </a:p>
              <a:p>
                <a:pPr lvl="2"/>
                <a:r>
                  <a:rPr lang="en-US" dirty="0"/>
                  <a:t>Diagonal of </a:t>
                </a:r>
                <a14:m>
                  <m:oMath xmlns:m="http://schemas.openxmlformats.org/officeDocument/2006/math">
                    <m:r>
                      <a:rPr lang="en-US" i="1" dirty="0" smtClean="0">
                        <a:latin typeface="Cambria Math" panose="02040503050406030204" pitchFamily="18" charset="0"/>
                      </a:rPr>
                      <m:t>𝑊</m:t>
                    </m:r>
                  </m:oMath>
                </a14:m>
                <a:r>
                  <a:rPr lang="en-US" dirty="0"/>
                  <a:t> are variances</a:t>
                </a:r>
              </a:p>
            </p:txBody>
          </p:sp>
        </mc:Choice>
        <mc:Fallback xmlns="">
          <p:sp>
            <p:nvSpPr>
              <p:cNvPr id="17" name="Content Placeholder 16">
                <a:extLst>
                  <a:ext uri="{FF2B5EF4-FFF2-40B4-BE49-F238E27FC236}">
                    <a16:creationId xmlns:a16="http://schemas.microsoft.com/office/drawing/2014/main" id="{8A54428B-8EA0-38F7-D397-385FCA86163F}"/>
                  </a:ext>
                </a:extLst>
              </p:cNvPr>
              <p:cNvSpPr>
                <a:spLocks noGrp="1" noRot="1" noChangeAspect="1" noMove="1" noResize="1" noEditPoints="1" noAdjustHandles="1" noChangeArrowheads="1" noChangeShapeType="1" noTextEdit="1"/>
              </p:cNvSpPr>
              <p:nvPr>
                <p:ph sz="quarter" idx="4"/>
              </p:nvPr>
            </p:nvSpPr>
            <p:spPr>
              <a:blipFill>
                <a:blip r:embed="rId3"/>
                <a:stretch>
                  <a:fillRect l="-2200" t="-2062"/>
                </a:stretch>
              </a:blipFill>
            </p:spPr>
            <p:txBody>
              <a:bodyPr/>
              <a:lstStyle/>
              <a:p>
                <a:r>
                  <a:rPr lang="en-US">
                    <a:noFill/>
                  </a:rPr>
                  <a:t> </a:t>
                </a:r>
              </a:p>
            </p:txBody>
          </p:sp>
        </mc:Fallback>
      </mc:AlternateContent>
    </p:spTree>
    <p:extLst>
      <p:ext uri="{BB962C8B-B14F-4D97-AF65-F5344CB8AC3E}">
        <p14:creationId xmlns:p14="http://schemas.microsoft.com/office/powerpoint/2010/main" val="1320748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r>
                  <a:rPr lang="en-US" dirty="0"/>
                  <a:t>Dimension Reduction in R</a:t>
                </a:r>
                <a:br>
                  <a:rPr lang="en-US" dirty="0"/>
                </a:br>
                <a14:m>
                  <m:oMathPara xmlns:m="http://schemas.openxmlformats.org/officeDocument/2006/math">
                    <m:oMathParaPr>
                      <m:jc m:val="left"/>
                    </m:oMathParaPr>
                    <m:oMath xmlns:m="http://schemas.openxmlformats.org/officeDocument/2006/math">
                      <m:r>
                        <a:rPr lang="en-US" sz="4400" b="0" i="1" smtClean="0">
                          <a:latin typeface="Cambria Math" panose="02040503050406030204" pitchFamily="18" charset="0"/>
                        </a:rPr>
                        <m:t>𝑏𝑒𝑙𝑙𝑐𝑜𝑟𝑒</m:t>
                      </m:r>
                      <m:r>
                        <a:rPr lang="en-US" sz="4400" b="0" i="1" smtClean="0">
                          <a:latin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𝑈</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𝐷</m:t>
                      </m:r>
                      <m:r>
                        <a:rPr lang="en-US" sz="4400" b="0" i="1" smtClean="0">
                          <a:latin typeface="Cambria Math" panose="02040503050406030204" pitchFamily="18" charset="0"/>
                          <a:ea typeface="Cambria Math" panose="02040503050406030204" pitchFamily="18" charset="0"/>
                        </a:rPr>
                        <m:t> </m:t>
                      </m:r>
                      <m:sSup>
                        <m:sSupPr>
                          <m:ctrlPr>
                            <a:rPr lang="en-US" sz="4400" b="0" i="1" smtClean="0">
                              <a:latin typeface="Cambria Math" panose="02040503050406030204" pitchFamily="18" charset="0"/>
                              <a:ea typeface="Cambria Math" panose="02040503050406030204" pitchFamily="18" charset="0"/>
                            </a:rPr>
                          </m:ctrlPr>
                        </m:sSupPr>
                        <m:e>
                          <m:r>
                            <a:rPr lang="en-US" sz="4400" b="0" i="1" smtClean="0">
                              <a:latin typeface="Cambria Math" panose="02040503050406030204" pitchFamily="18" charset="0"/>
                              <a:ea typeface="Cambria Math" panose="02040503050406030204" pitchFamily="18" charset="0"/>
                            </a:rPr>
                            <m:t>𝑉</m:t>
                          </m:r>
                        </m:e>
                        <m:sup>
                          <m:r>
                            <a:rPr lang="en-US" sz="4400" b="0" i="1" smtClean="0">
                              <a:latin typeface="Cambria Math" panose="02040503050406030204" pitchFamily="18" charset="0"/>
                              <a:ea typeface="Cambria Math" panose="02040503050406030204" pitchFamily="18" charset="0"/>
                            </a:rPr>
                            <m:t>𝑇</m:t>
                          </m:r>
                        </m:sup>
                      </m:sSup>
                    </m:oMath>
                  </m:oMathPara>
                </a14:m>
                <a:br>
                  <a:rPr lang="en-US" sz="4400" dirty="0"/>
                </a:b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2"/>
                <a:stretch>
                  <a:fillRect l="-2413" t="-13333" b="-16190"/>
                </a:stretch>
              </a:blipFill>
            </p:spPr>
            <p:txBody>
              <a:bodyPr/>
              <a:lstStyle/>
              <a:p>
                <a:r>
                  <a:rPr lang="en-US">
                    <a:noFill/>
                  </a:rPr>
                  <a:t> </a:t>
                </a:r>
              </a:p>
            </p:txBody>
          </p:sp>
        </mc:Fallback>
      </mc:AlternateContent>
      <p:sp>
        <p:nvSpPr>
          <p:cNvPr id="4" name="Content Placeholder 3"/>
          <p:cNvSpPr>
            <a:spLocks noGrp="1"/>
          </p:cNvSpPr>
          <p:nvPr>
            <p:ph sz="half" idx="1"/>
          </p:nvPr>
        </p:nvSpPr>
        <p:spPr/>
        <p:txBody>
          <a:bodyPr>
            <a:noAutofit/>
          </a:bodyPr>
          <a:lstStyle/>
          <a:p>
            <a:pPr>
              <a:buNone/>
            </a:pPr>
            <a:r>
              <a:rPr lang="en-US" sz="1800" dirty="0" err="1"/>
              <a:t>bellcore</a:t>
            </a:r>
            <a:r>
              <a:rPr lang="en-US" sz="1800" dirty="0"/>
              <a:t> =</a:t>
            </a:r>
          </a:p>
          <a:p>
            <a:pPr>
              <a:buNone/>
            </a:pPr>
            <a:r>
              <a:rPr lang="en-US" sz="1800" dirty="0"/>
              <a:t>structure(.Data = c(1, 1, 1, 0, 0, 0, 0, 0, 0, 0, 0, 0, 0, 0, 1, 1, 1, 1, 1, 0, 1, 0, 0, 0, 0, 1, 0, 1, 1, 0, 0, 1, 0, 0, 0, 0, 1, 0, 0, 0, 2, 0, 0, 1, 0, 0, 0, 0, 0, 0, 0, 1, 0, 1, 1, 0, 0, 0, 0, 0, 0, 0, 0, 0, 0, 0, 0, 0, 0, 1, 0, 0, 0, 0, 0, 0, 0, 0, 0, 0, 0, 1, 1, 0, 0, 0, 0, 0, 0, 0, 0, 0, 0, 1, 1, 1, 0, 0, 0, 0, 0, 0, 0, 0, 1, 0, 1, 1), </a:t>
            </a:r>
          </a:p>
          <a:p>
            <a:pPr>
              <a:buNone/>
            </a:pPr>
            <a:r>
              <a:rPr lang="en-US" sz="1800" dirty="0"/>
              <a:t>.Dim = c(12, 9), </a:t>
            </a:r>
          </a:p>
          <a:p>
            <a:pPr>
              <a:buNone/>
            </a:pPr>
            <a:r>
              <a:rPr lang="en-US" sz="1800" dirty="0"/>
              <a:t>.</a:t>
            </a:r>
            <a:r>
              <a:rPr lang="en-US" sz="1800" dirty="0" err="1"/>
              <a:t>Dimnames</a:t>
            </a:r>
            <a:r>
              <a:rPr lang="en-US" sz="1800" dirty="0"/>
              <a:t> = list(c("human", "interface", "computer", "user", "system", "response", "time", "EPS", "survey", "trees", "graph", "minors"), </a:t>
            </a:r>
          </a:p>
          <a:p>
            <a:pPr>
              <a:buNone/>
            </a:pPr>
            <a:r>
              <a:rPr lang="en-US" sz="1800" dirty="0"/>
              <a:t>c("c1", "c2", "c3", "c4", "c5", "m1", "m2", "m3", "m4")))</a:t>
            </a:r>
          </a:p>
        </p:txBody>
      </p:sp>
      <p:sp>
        <p:nvSpPr>
          <p:cNvPr id="2" name="Content Placeholder 1">
            <a:extLst>
              <a:ext uri="{FF2B5EF4-FFF2-40B4-BE49-F238E27FC236}">
                <a16:creationId xmlns:a16="http://schemas.microsoft.com/office/drawing/2014/main" id="{6746F429-F015-77B3-E3F8-503FD4276276}"/>
              </a:ext>
            </a:extLst>
          </p:cNvPr>
          <p:cNvSpPr>
            <a:spLocks noGrp="1"/>
          </p:cNvSpPr>
          <p:nvPr>
            <p:ph sz="half" idx="2"/>
          </p:nvPr>
        </p:nvSpPr>
        <p:spPr/>
        <p:txBody>
          <a:bodyPr>
            <a:noAutofit/>
          </a:bodyPr>
          <a:lstStyle/>
          <a:p>
            <a:pPr>
              <a:buNone/>
            </a:pPr>
            <a:r>
              <a:rPr lang="en-US" sz="2400" dirty="0"/>
              <a:t>b = </a:t>
            </a:r>
            <a:r>
              <a:rPr lang="en-US" sz="2400" dirty="0" err="1"/>
              <a:t>svd</a:t>
            </a:r>
            <a:r>
              <a:rPr lang="en-US" sz="2400" dirty="0"/>
              <a:t>(</a:t>
            </a:r>
            <a:r>
              <a:rPr lang="en-US" sz="2400" dirty="0" err="1"/>
              <a:t>bellcore</a:t>
            </a:r>
            <a:r>
              <a:rPr lang="en-US" sz="2400" dirty="0"/>
              <a:t>)</a:t>
            </a:r>
          </a:p>
          <a:p>
            <a:pPr>
              <a:buNone/>
            </a:pPr>
            <a:r>
              <a:rPr lang="en-US" sz="2400" dirty="0"/>
              <a:t>b2 = </a:t>
            </a:r>
            <a:r>
              <a:rPr lang="en-US" sz="2400" dirty="0" err="1"/>
              <a:t>b$u</a:t>
            </a:r>
            <a:r>
              <a:rPr lang="en-US" sz="2400" dirty="0"/>
              <a:t>[,1:2] %*% </a:t>
            </a:r>
            <a:r>
              <a:rPr lang="en-US" sz="2400" dirty="0" err="1"/>
              <a:t>diag</a:t>
            </a:r>
            <a:r>
              <a:rPr lang="en-US" sz="2400" dirty="0"/>
              <a:t>(</a:t>
            </a:r>
            <a:r>
              <a:rPr lang="en-US" sz="2400" dirty="0" err="1"/>
              <a:t>b$d</a:t>
            </a:r>
            <a:r>
              <a:rPr lang="en-US" sz="2400" dirty="0"/>
              <a:t>[1:2]) %*% t(</a:t>
            </a:r>
            <a:r>
              <a:rPr lang="en-US" sz="2400" dirty="0" err="1"/>
              <a:t>b$v</a:t>
            </a:r>
            <a:r>
              <a:rPr lang="en-US" sz="2400" dirty="0"/>
              <a:t>[,1:2])</a:t>
            </a:r>
          </a:p>
          <a:p>
            <a:pPr>
              <a:buNone/>
            </a:pPr>
            <a:r>
              <a:rPr lang="en-US" sz="2400" dirty="0" err="1"/>
              <a:t>dimnames</a:t>
            </a:r>
            <a:r>
              <a:rPr lang="en-US" sz="2400" dirty="0"/>
              <a:t>(b2) = </a:t>
            </a:r>
            <a:r>
              <a:rPr lang="en-US" sz="2400" dirty="0" err="1"/>
              <a:t>dimnames</a:t>
            </a:r>
            <a:r>
              <a:rPr lang="en-US" sz="2400" dirty="0"/>
              <a:t>(</a:t>
            </a:r>
            <a:r>
              <a:rPr lang="en-US" sz="2400" dirty="0" err="1"/>
              <a:t>bellcore</a:t>
            </a:r>
            <a:r>
              <a:rPr lang="en-US" sz="2400" dirty="0"/>
              <a:t>)</a:t>
            </a:r>
          </a:p>
          <a:p>
            <a:pPr>
              <a:buNone/>
            </a:pPr>
            <a:r>
              <a:rPr lang="en-US" sz="2400" dirty="0"/>
              <a:t>par(</a:t>
            </a:r>
            <a:r>
              <a:rPr lang="en-US" sz="2400" dirty="0" err="1"/>
              <a:t>mfrow</a:t>
            </a:r>
            <a:r>
              <a:rPr lang="en-US" sz="2400" dirty="0"/>
              <a:t>=c(2,2))</a:t>
            </a:r>
          </a:p>
          <a:p>
            <a:pPr>
              <a:buNone/>
            </a:pPr>
            <a:r>
              <a:rPr lang="en-US" sz="2400" dirty="0"/>
              <a:t>plot(</a:t>
            </a:r>
            <a:r>
              <a:rPr lang="en-US" sz="2400" dirty="0" err="1"/>
              <a:t>hclust</a:t>
            </a:r>
            <a:r>
              <a:rPr lang="en-US" sz="2400" dirty="0"/>
              <a:t>(</a:t>
            </a:r>
            <a:r>
              <a:rPr lang="en-US" sz="2400" dirty="0" err="1"/>
              <a:t>as.dist</a:t>
            </a:r>
            <a:r>
              <a:rPr lang="en-US" sz="2400" dirty="0"/>
              <a:t>(-</a:t>
            </a:r>
            <a:r>
              <a:rPr lang="en-US" sz="2400" dirty="0" err="1"/>
              <a:t>cor</a:t>
            </a:r>
            <a:r>
              <a:rPr lang="en-US" sz="2400" dirty="0"/>
              <a:t>(</a:t>
            </a:r>
            <a:r>
              <a:rPr lang="en-US" sz="2400" dirty="0" err="1"/>
              <a:t>bellcore</a:t>
            </a:r>
            <a:r>
              <a:rPr lang="en-US" sz="2400" dirty="0"/>
              <a:t>))))</a:t>
            </a:r>
          </a:p>
          <a:p>
            <a:pPr>
              <a:buNone/>
            </a:pPr>
            <a:r>
              <a:rPr lang="en-US" sz="2400" dirty="0"/>
              <a:t>plot(</a:t>
            </a:r>
            <a:r>
              <a:rPr lang="en-US" sz="2400" dirty="0" err="1"/>
              <a:t>hclust</a:t>
            </a:r>
            <a:r>
              <a:rPr lang="en-US" sz="2400" dirty="0"/>
              <a:t>(</a:t>
            </a:r>
            <a:r>
              <a:rPr lang="en-US" sz="2400" dirty="0" err="1"/>
              <a:t>as.dist</a:t>
            </a:r>
            <a:r>
              <a:rPr lang="en-US" sz="2400" dirty="0"/>
              <a:t>(-</a:t>
            </a:r>
            <a:r>
              <a:rPr lang="en-US" sz="2400" dirty="0" err="1"/>
              <a:t>cor</a:t>
            </a:r>
            <a:r>
              <a:rPr lang="en-US" sz="2400" dirty="0"/>
              <a:t>(t(</a:t>
            </a:r>
            <a:r>
              <a:rPr lang="en-US" sz="2400" dirty="0" err="1"/>
              <a:t>bellcore</a:t>
            </a:r>
            <a:r>
              <a:rPr lang="en-US" sz="2400" dirty="0"/>
              <a:t>)))))</a:t>
            </a:r>
          </a:p>
          <a:p>
            <a:pPr>
              <a:buNone/>
            </a:pPr>
            <a:r>
              <a:rPr lang="en-US" sz="2400" dirty="0"/>
              <a:t>plot(</a:t>
            </a:r>
            <a:r>
              <a:rPr lang="en-US" sz="2400" dirty="0" err="1"/>
              <a:t>hclust</a:t>
            </a:r>
            <a:r>
              <a:rPr lang="en-US" sz="2400" dirty="0"/>
              <a:t>(</a:t>
            </a:r>
            <a:r>
              <a:rPr lang="en-US" sz="2400" dirty="0" err="1"/>
              <a:t>as.dist</a:t>
            </a:r>
            <a:r>
              <a:rPr lang="en-US" sz="2400" dirty="0"/>
              <a:t>(-</a:t>
            </a:r>
            <a:r>
              <a:rPr lang="en-US" sz="2400" dirty="0" err="1"/>
              <a:t>cor</a:t>
            </a:r>
            <a:r>
              <a:rPr lang="en-US" sz="2400" dirty="0"/>
              <a:t>(b2))))</a:t>
            </a:r>
          </a:p>
          <a:p>
            <a:pPr>
              <a:buNone/>
            </a:pPr>
            <a:r>
              <a:rPr lang="en-US" sz="2400" dirty="0"/>
              <a:t>plot(</a:t>
            </a:r>
            <a:r>
              <a:rPr lang="en-US" sz="2400" dirty="0" err="1"/>
              <a:t>hclust</a:t>
            </a:r>
            <a:r>
              <a:rPr lang="en-US" sz="2400" dirty="0"/>
              <a:t>(</a:t>
            </a:r>
            <a:r>
              <a:rPr lang="en-US" sz="2400" dirty="0" err="1"/>
              <a:t>as.dist</a:t>
            </a:r>
            <a:r>
              <a:rPr lang="en-US" sz="2400" dirty="0"/>
              <a:t>(-</a:t>
            </a:r>
            <a:r>
              <a:rPr lang="en-US" sz="2400" dirty="0" err="1"/>
              <a:t>cor</a:t>
            </a:r>
            <a:r>
              <a:rPr lang="en-US" sz="2400" dirty="0"/>
              <a:t>(t(b2)))))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6EAAE60-5430-D4AD-A127-A7B9ED8F0ACA}"/>
                  </a:ext>
                </a:extLst>
              </p:cNvPr>
              <p:cNvSpPr>
                <a:spLocks noGrp="1"/>
              </p:cNvSpPr>
              <p:nvPr>
                <p:ph type="title"/>
              </p:nvPr>
            </p:nvSpPr>
            <p:spPr/>
            <p:txBody>
              <a:bodyPr/>
              <a:lstStyle/>
              <a:p>
                <a:r>
                  <a:rPr lang="en-US" dirty="0"/>
                  <a:t>Relations: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&lt;}</m:t>
                    </m:r>
                  </m:oMath>
                </a14:m>
                <a:endParaRPr lang="en-US" dirty="0"/>
              </a:p>
            </p:txBody>
          </p:sp>
        </mc:Choice>
        <mc:Fallback xmlns="">
          <p:sp>
            <p:nvSpPr>
              <p:cNvPr id="2" name="Title 1">
                <a:extLst>
                  <a:ext uri="{FF2B5EF4-FFF2-40B4-BE49-F238E27FC236}">
                    <a16:creationId xmlns:a16="http://schemas.microsoft.com/office/drawing/2014/main" id="{26EAAE60-5430-D4AD-A127-A7B9ED8F0AC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E716DE-ED6A-295F-3634-BDE177BE4FDA}"/>
                  </a:ext>
                </a:extLst>
              </p:cNvPr>
              <p:cNvSpPr>
                <a:spLocks noGrp="1"/>
              </p:cNvSpPr>
              <p:nvPr>
                <p:ph sz="half" idx="1"/>
              </p:nvPr>
            </p:nvSpPr>
            <p:spPr/>
            <p:txBody>
              <a:bodyPr>
                <a:normAutofit lnSpcReduction="10000"/>
              </a:bodyPr>
              <a:lstStyle/>
              <a:p>
                <a:r>
                  <a:rPr lang="en-US" dirty="0"/>
                  <a:t>Equivalence Relations: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 → =</m:t>
                    </m:r>
                  </m:oMath>
                </a14:m>
                <a:endParaRPr lang="en-US" dirty="0"/>
              </a:p>
              <a:p>
                <a:pPr lvl="1"/>
                <a:r>
                  <a:rPr lang="en-US" dirty="0"/>
                  <a:t>Reflexive: </a:t>
                </a:r>
              </a:p>
              <a:p>
                <a:pPr lvl="2"/>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𝑎</m:t>
                    </m:r>
                  </m:oMath>
                </a14:m>
                <a:endParaRPr lang="en-US" dirty="0"/>
              </a:p>
              <a:p>
                <a:pPr lvl="1"/>
                <a:r>
                  <a:rPr lang="en-US" dirty="0"/>
                  <a:t>Symmetric: </a:t>
                </a:r>
                <a:endParaRPr lang="en-US" i="1" dirty="0">
                  <a:latin typeface="Cambria Math" panose="02040503050406030204" pitchFamily="18" charset="0"/>
                </a:endParaRPr>
              </a:p>
              <a:p>
                <a:pPr lvl="2"/>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sym typeface="Wingdings" pitchFamily="2" charset="2"/>
                      </a:rPr>
                      <m:t>𝑏</m:t>
                    </m:r>
                    <m:r>
                      <a:rPr lang="en-US" i="1" dirty="0" smtClean="0">
                        <a:latin typeface="Cambria Math" panose="02040503050406030204" pitchFamily="18" charset="0"/>
                        <a:sym typeface="Wingdings" pitchFamily="2" charset="2"/>
                      </a:rPr>
                      <m:t>=</m:t>
                    </m:r>
                    <m:r>
                      <a:rPr lang="en-US" i="1" dirty="0" smtClean="0">
                        <a:latin typeface="Cambria Math" panose="02040503050406030204" pitchFamily="18" charset="0"/>
                        <a:sym typeface="Wingdings" pitchFamily="2" charset="2"/>
                      </a:rPr>
                      <m:t>𝑎</m:t>
                    </m:r>
                  </m:oMath>
                </a14:m>
                <a:endParaRPr lang="en-US" dirty="0"/>
              </a:p>
              <a:p>
                <a:pPr lvl="1"/>
                <a:r>
                  <a:rPr lang="en-US" dirty="0"/>
                  <a:t>Transitive: </a:t>
                </a:r>
                <a:endParaRPr lang="en-US" i="1" dirty="0">
                  <a:latin typeface="Cambria Math" panose="02040503050406030204" pitchFamily="18" charset="0"/>
                </a:endParaRPr>
              </a:p>
              <a:p>
                <a:pPr lvl="2"/>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 &amp; </m:t>
                    </m:r>
                    <m:r>
                      <a:rPr lang="en-US"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 → </m:t>
                    </m:r>
                    <m:r>
                      <a:rPr lang="en-US" i="1" dirty="0" smtClean="0">
                        <a:latin typeface="Cambria Math" panose="02040503050406030204" pitchFamily="18" charset="0"/>
                        <a:sym typeface="Wingdings" pitchFamily="2" charset="2"/>
                      </a:rPr>
                      <m:t>𝑎</m:t>
                    </m:r>
                    <m:r>
                      <a:rPr lang="en-US" i="1" dirty="0" smtClean="0">
                        <a:latin typeface="Cambria Math" panose="02040503050406030204" pitchFamily="18" charset="0"/>
                        <a:sym typeface="Wingdings" pitchFamily="2" charset="2"/>
                      </a:rPr>
                      <m:t>=</m:t>
                    </m:r>
                    <m:r>
                      <a:rPr lang="en-US" b="0" i="1" dirty="0" smtClean="0">
                        <a:latin typeface="Cambria Math" panose="02040503050406030204" pitchFamily="18" charset="0"/>
                        <a:sym typeface="Wingdings" pitchFamily="2" charset="2"/>
                      </a:rPr>
                      <m:t>𝑐</m:t>
                    </m:r>
                  </m:oMath>
                </a14:m>
                <a:endParaRPr lang="en-US" dirty="0"/>
              </a:p>
              <a:p>
                <a:r>
                  <a:rPr lang="en-US" dirty="0"/>
                  <a:t>Partial Order: </a:t>
                </a:r>
                <a14:m>
                  <m:oMath xmlns:m="http://schemas.openxmlformats.org/officeDocument/2006/math">
                    <m:r>
                      <a:rPr lang="en-US" i="1" dirty="0" smtClean="0">
                        <a:latin typeface="Cambria Math" panose="02040503050406030204" pitchFamily="18" charset="0"/>
                      </a:rPr>
                      <m:t>&lt;</m:t>
                    </m:r>
                  </m:oMath>
                </a14:m>
                <a:endParaRPr lang="en-US" dirty="0"/>
              </a:p>
              <a:p>
                <a:pPr lvl="1"/>
                <a:r>
                  <a:rPr lang="en-US" dirty="0"/>
                  <a:t>Transitive, but antisymmetric</a:t>
                </a:r>
              </a:p>
            </p:txBody>
          </p:sp>
        </mc:Choice>
        <mc:Fallback>
          <p:sp>
            <p:nvSpPr>
              <p:cNvPr id="3" name="Content Placeholder 2">
                <a:extLst>
                  <a:ext uri="{FF2B5EF4-FFF2-40B4-BE49-F238E27FC236}">
                    <a16:creationId xmlns:a16="http://schemas.microsoft.com/office/drawing/2014/main" id="{E0E716DE-ED6A-295F-3634-BDE177BE4FDA}"/>
                  </a:ext>
                </a:extLst>
              </p:cNvPr>
              <p:cNvSpPr>
                <a:spLocks noGrp="1" noRot="1" noChangeAspect="1" noMove="1" noResize="1" noEditPoints="1" noAdjustHandles="1" noChangeArrowheads="1" noChangeShapeType="1" noTextEdit="1"/>
              </p:cNvSpPr>
              <p:nvPr>
                <p:ph sz="half" idx="1"/>
              </p:nvPr>
            </p:nvSpPr>
            <p:spPr>
              <a:blipFill>
                <a:blip r:embed="rId3"/>
                <a:stretch>
                  <a:fillRect l="-2200" t="-3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919D99B-E6FE-75C1-81A3-485EC3DC60CC}"/>
                  </a:ext>
                </a:extLst>
              </p:cNvPr>
              <p:cNvSpPr>
                <a:spLocks noGrp="1"/>
              </p:cNvSpPr>
              <p:nvPr>
                <p:ph sz="half" idx="2"/>
              </p:nvPr>
            </p:nvSpPr>
            <p:spPr/>
            <p:txBody>
              <a:bodyPr>
                <a:normAutofit lnSpcReduction="10000"/>
              </a:bodyPr>
              <a:lstStyle/>
              <a:p>
                <a:r>
                  <a:rPr lang="en-US" dirty="0"/>
                  <a:t>Lexical Semantics</a:t>
                </a:r>
              </a:p>
              <a:p>
                <a:pPr lvl="1"/>
                <a:r>
                  <a:rPr lang="en-US" dirty="0"/>
                  <a:t>Synonyms: </a:t>
                </a:r>
                <a14:m>
                  <m:oMath xmlns:m="http://schemas.openxmlformats.org/officeDocument/2006/math">
                    <m:r>
                      <a:rPr lang="en-US" i="1" dirty="0" smtClean="0">
                        <a:latin typeface="Cambria Math" panose="02040503050406030204" pitchFamily="18" charset="0"/>
                      </a:rPr>
                      <m:t>𝑔𝑜𝑜𝑑</m:t>
                    </m:r>
                    <m:r>
                      <a:rPr lang="en-US" i="1" dirty="0" smtClean="0">
                        <a:latin typeface="Cambria Math" panose="02040503050406030204" pitchFamily="18" charset="0"/>
                      </a:rPr>
                      <m:t> = </m:t>
                    </m:r>
                    <m:r>
                      <a:rPr lang="en-US" i="1" dirty="0" smtClean="0">
                        <a:latin typeface="Cambria Math" panose="02040503050406030204" pitchFamily="18" charset="0"/>
                      </a:rPr>
                      <m:t>𝑛𝑖𝑐𝑒</m:t>
                    </m:r>
                  </m:oMath>
                </a14:m>
                <a:endParaRPr lang="en-US" dirty="0"/>
              </a:p>
              <a:p>
                <a:pPr lvl="1"/>
                <a:r>
                  <a:rPr lang="en-US" dirty="0"/>
                  <a:t>Antonyms: </a:t>
                </a:r>
                <a14:m>
                  <m:oMath xmlns:m="http://schemas.openxmlformats.org/officeDocument/2006/math">
                    <m:r>
                      <a:rPr lang="en-US" i="1" dirty="0" smtClean="0">
                        <a:latin typeface="Cambria Math" panose="02040503050406030204" pitchFamily="18" charset="0"/>
                      </a:rPr>
                      <m:t>𝑔𝑜𝑜𝑑</m:t>
                    </m:r>
                    <m:r>
                      <a:rPr lang="en-US" i="1" dirty="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𝑏𝑎𝑑</m:t>
                    </m:r>
                  </m:oMath>
                </a14:m>
                <a:endParaRPr lang="en-US" dirty="0"/>
              </a:p>
              <a:p>
                <a:pPr lvl="1"/>
                <a:r>
                  <a:rPr lang="en-US" dirty="0"/>
                  <a:t>is-a: </a:t>
                </a:r>
                <a14:m>
                  <m:oMath xmlns:m="http://schemas.openxmlformats.org/officeDocument/2006/math">
                    <m:r>
                      <a:rPr lang="en-US" i="1" dirty="0" smtClean="0">
                        <a:latin typeface="Cambria Math" panose="02040503050406030204" pitchFamily="18" charset="0"/>
                      </a:rPr>
                      <m:t>𝑐𝑎𝑟</m:t>
                    </m:r>
                    <m:r>
                      <a:rPr lang="en-US" i="1" dirty="0" smtClean="0">
                        <a:latin typeface="Cambria Math" panose="02040503050406030204" pitchFamily="18" charset="0"/>
                      </a:rPr>
                      <m:t> &lt; </m:t>
                    </m:r>
                    <m:r>
                      <a:rPr lang="en-US" i="1" dirty="0" smtClean="0">
                        <a:latin typeface="Cambria Math" panose="02040503050406030204" pitchFamily="18" charset="0"/>
                      </a:rPr>
                      <m:t>𝑣𝑒h𝑖𝑐𝑙𝑒</m:t>
                    </m:r>
                  </m:oMath>
                </a14:m>
                <a:endParaRPr lang="en-US" dirty="0"/>
              </a:p>
              <a:p>
                <a:r>
                  <a:rPr lang="en-US" dirty="0"/>
                  <a:t>Challenges: </a:t>
                </a:r>
              </a:p>
              <a:p>
                <a:pPr lvl="1"/>
                <a:r>
                  <a:rPr lang="en-US" dirty="0"/>
                  <a:t>Is symmetry desirable?</a:t>
                </a:r>
              </a:p>
              <a:p>
                <a:pPr lvl="2"/>
                <a14:m>
                  <m:oMath xmlns:m="http://schemas.openxmlformats.org/officeDocument/2006/math">
                    <m:r>
                      <m:rPr>
                        <m:sty m:val="p"/>
                      </m:rPr>
                      <a:rPr lang="en-US" i="1" dirty="0" smtClean="0">
                        <a:latin typeface="Cambria Math" panose="02040503050406030204" pitchFamily="18" charset="0"/>
                      </a:rPr>
                      <m:t>cos</m:t>
                    </m:r>
                    <m:r>
                      <a:rPr lang="en-US" i="1" dirty="0" smtClean="0">
                        <a:latin typeface="Cambria Math" panose="02040503050406030204" pitchFamily="18" charset="0"/>
                      </a:rPr>
                      <m:t>⁡</m:t>
                    </m:r>
                  </m:oMath>
                </a14:m>
                <a:r>
                  <a:rPr lang="en-US" dirty="0"/>
                  <a:t> is symmetric </a:t>
                </a:r>
              </a:p>
              <a:p>
                <a:pPr lvl="2"/>
                <a:r>
                  <a:rPr lang="en-US" dirty="0"/>
                  <a:t>(unlike antonyms, is-a)</a:t>
                </a:r>
              </a:p>
              <a:p>
                <a:pPr lvl="1"/>
                <a:r>
                  <a:rPr lang="en-US" dirty="0"/>
                  <a:t>Is transitivity desirable?</a:t>
                </a:r>
              </a:p>
              <a:p>
                <a:r>
                  <a:rPr lang="en-US" dirty="0"/>
                  <a:t>Ontologies: WordNet</a:t>
                </a:r>
              </a:p>
              <a:p>
                <a:pPr lvl="1"/>
                <a:r>
                  <a:rPr lang="en-US" sz="1900" dirty="0">
                    <a:hlinkClick r:id="rId4"/>
                  </a:rPr>
                  <a:t>https://www.nltk.org/howto/wordnet.html</a:t>
                </a:r>
                <a:r>
                  <a:rPr lang="en-US" sz="1900" dirty="0"/>
                  <a:t> </a:t>
                </a:r>
              </a:p>
            </p:txBody>
          </p:sp>
        </mc:Choice>
        <mc:Fallback xmlns="">
          <p:sp>
            <p:nvSpPr>
              <p:cNvPr id="4" name="Content Placeholder 3">
                <a:extLst>
                  <a:ext uri="{FF2B5EF4-FFF2-40B4-BE49-F238E27FC236}">
                    <a16:creationId xmlns:a16="http://schemas.microsoft.com/office/drawing/2014/main" id="{8919D99B-E6FE-75C1-81A3-485EC3DC60CC}"/>
                  </a:ext>
                </a:extLst>
              </p:cNvPr>
              <p:cNvSpPr>
                <a:spLocks noGrp="1" noRot="1" noChangeAspect="1" noMove="1" noResize="1" noEditPoints="1" noAdjustHandles="1" noChangeArrowheads="1" noChangeShapeType="1" noTextEdit="1"/>
              </p:cNvSpPr>
              <p:nvPr>
                <p:ph sz="half" idx="2"/>
              </p:nvPr>
            </p:nvSpPr>
            <p:spPr>
              <a:blipFill>
                <a:blip r:embed="rId5"/>
                <a:stretch>
                  <a:fillRect l="-2200" t="-319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63BBD23C-E085-5970-20AE-879AF225B843}"/>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DE66CE33-F255-DAF1-DD3C-6B83AD832D64}"/>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296336A7-2232-9470-2A8E-5E2673F1942C}"/>
              </a:ext>
            </a:extLst>
          </p:cNvPr>
          <p:cNvSpPr>
            <a:spLocks noGrp="1"/>
          </p:cNvSpPr>
          <p:nvPr>
            <p:ph type="sldNum" sz="quarter" idx="12"/>
          </p:nvPr>
        </p:nvSpPr>
        <p:spPr/>
        <p:txBody>
          <a:bodyPr/>
          <a:lstStyle/>
          <a:p>
            <a:fld id="{968D9EE9-F5CC-E840-B721-2FE4EA623452}" type="slidenum">
              <a:rPr lang="en-US" smtClean="0"/>
              <a:t>5</a:t>
            </a:fld>
            <a:endParaRPr lang="en-US"/>
          </a:p>
        </p:txBody>
      </p:sp>
    </p:spTree>
    <p:extLst>
      <p:ext uri="{BB962C8B-B14F-4D97-AF65-F5344CB8AC3E}">
        <p14:creationId xmlns:p14="http://schemas.microsoft.com/office/powerpoint/2010/main" val="2364970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SVD maps terms &amp; docs into internal dimensions</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717" y="1825625"/>
            <a:ext cx="4610566" cy="435133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4876" y="1825625"/>
            <a:ext cx="4556248" cy="4351338"/>
          </a:xfrm>
        </p:spPr>
      </p:pic>
      <p:cxnSp>
        <p:nvCxnSpPr>
          <p:cNvPr id="10" name="Straight Connector 9"/>
          <p:cNvCxnSpPr/>
          <p:nvPr/>
        </p:nvCxnSpPr>
        <p:spPr>
          <a:xfrm>
            <a:off x="3374796" y="2196445"/>
            <a:ext cx="1960775" cy="26017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44759" y="2405407"/>
            <a:ext cx="2384982" cy="25059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Date Placeholder 1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52716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12FD54F-F79B-AA4A-1E4E-AF57E58CCBA2}"/>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𝑏𝑒𝑙𝑙𝑐𝑜𝑟𝑒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𝑇</m:t>
                          </m:r>
                        </m:sup>
                      </m:sSup>
                    </m:oMath>
                  </m:oMathPara>
                </a14:m>
                <a:endParaRPr lang="en-US" dirty="0"/>
              </a:p>
            </p:txBody>
          </p:sp>
        </mc:Choice>
        <mc:Fallback xmlns="">
          <p:sp>
            <p:nvSpPr>
              <p:cNvPr id="2" name="Title 1">
                <a:extLst>
                  <a:ext uri="{FF2B5EF4-FFF2-40B4-BE49-F238E27FC236}">
                    <a16:creationId xmlns:a16="http://schemas.microsoft.com/office/drawing/2014/main" id="{312FD54F-F79B-AA4A-1E4E-AF57E58CCBA2}"/>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8D754D35-7108-2DB8-5AAF-0B8906F9EC3D}"/>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4E6B027E-9563-035D-C2D8-9C9E861B1FCA}"/>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93E4803D-F459-5FF9-A35D-D67B704F9C0A}"/>
              </a:ext>
            </a:extLst>
          </p:cNvPr>
          <p:cNvSpPr>
            <a:spLocks noGrp="1"/>
          </p:cNvSpPr>
          <p:nvPr>
            <p:ph type="sldNum" sz="quarter" idx="12"/>
          </p:nvPr>
        </p:nvSpPr>
        <p:spPr/>
        <p:txBody>
          <a:bodyPr/>
          <a:lstStyle/>
          <a:p>
            <a:fld id="{968D9EE9-F5CC-E840-B721-2FE4EA623452}" type="slidenum">
              <a:rPr lang="en-US" smtClean="0"/>
              <a:t>51</a:t>
            </a:fld>
            <a:endParaRPr lang="en-US"/>
          </a:p>
        </p:txBody>
      </p:sp>
      <p:pic>
        <p:nvPicPr>
          <p:cNvPr id="13" name="Content Placeholder 12">
            <a:extLst>
              <a:ext uri="{FF2B5EF4-FFF2-40B4-BE49-F238E27FC236}">
                <a16:creationId xmlns:a16="http://schemas.microsoft.com/office/drawing/2014/main" id="{CD1CD558-FE2A-0622-2E4D-F1934374781A}"/>
              </a:ext>
            </a:extLst>
          </p:cNvPr>
          <p:cNvPicPr>
            <a:picLocks noGrp="1" noChangeAspect="1"/>
          </p:cNvPicPr>
          <p:nvPr>
            <p:ph sz="half" idx="2"/>
          </p:nvPr>
        </p:nvPicPr>
        <p:blipFill>
          <a:blip r:embed="rId3"/>
          <a:stretch>
            <a:fillRect/>
          </a:stretch>
        </p:blipFill>
        <p:spPr>
          <a:xfrm>
            <a:off x="6587331" y="1825625"/>
            <a:ext cx="4351338" cy="4351338"/>
          </a:xfrm>
        </p:spPr>
      </p:pic>
      <p:pic>
        <p:nvPicPr>
          <p:cNvPr id="14" name="Content Placeholder 13" descr="Picture 16.png">
            <a:extLst>
              <a:ext uri="{FF2B5EF4-FFF2-40B4-BE49-F238E27FC236}">
                <a16:creationId xmlns:a16="http://schemas.microsoft.com/office/drawing/2014/main" id="{6FBEFADC-B298-4C55-0067-BCD7336BCC70}"/>
              </a:ext>
            </a:extLst>
          </p:cNvPr>
          <p:cNvPicPr>
            <a:picLocks noGrp="1" noChangeAspect="1"/>
          </p:cNvPicPr>
          <p:nvPr>
            <p:ph sz="half" idx="1"/>
          </p:nvPr>
        </p:nvPicPr>
        <p:blipFill>
          <a:blip r:embed="rId4"/>
          <a:srcRect l="25833" t="18000" r="28333" b="18000"/>
          <a:stretch>
            <a:fillRect/>
          </a:stretch>
        </p:blipFill>
        <p:spPr>
          <a:xfrm>
            <a:off x="936010" y="1825625"/>
            <a:ext cx="4985980" cy="4351338"/>
          </a:xfrm>
          <a:prstGeom prst="rect">
            <a:avLst/>
          </a:prstGeom>
        </p:spPr>
      </p:pic>
    </p:spTree>
    <p:extLst>
      <p:ext uri="{BB962C8B-B14F-4D97-AF65-F5344CB8AC3E}">
        <p14:creationId xmlns:p14="http://schemas.microsoft.com/office/powerpoint/2010/main" val="605028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130956" y="268821"/>
            <a:ext cx="7928009" cy="5662864"/>
          </a:xfrm>
          <a:prstGeom prst="rect">
            <a:avLst/>
          </a:prstGeom>
        </p:spPr>
      </p:pic>
      <p:sp>
        <p:nvSpPr>
          <p:cNvPr id="2" name="Content Placeholder 3">
            <a:extLst>
              <a:ext uri="{FF2B5EF4-FFF2-40B4-BE49-F238E27FC236}">
                <a16:creationId xmlns:a16="http://schemas.microsoft.com/office/drawing/2014/main" id="{ECAB189C-745C-255D-E4D7-F0041B8F910B}"/>
              </a:ext>
            </a:extLst>
          </p:cNvPr>
          <p:cNvSpPr txBox="1">
            <a:spLocks/>
          </p:cNvSpPr>
          <p:nvPr/>
        </p:nvSpPr>
        <p:spPr>
          <a:xfrm>
            <a:off x="313623" y="208581"/>
            <a:ext cx="395437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400" dirty="0"/>
              <a:t>b = </a:t>
            </a:r>
            <a:r>
              <a:rPr lang="en-US" sz="1400" dirty="0" err="1"/>
              <a:t>svd</a:t>
            </a:r>
            <a:r>
              <a:rPr lang="en-US" sz="1400" dirty="0"/>
              <a:t>(</a:t>
            </a:r>
            <a:r>
              <a:rPr lang="en-US" sz="1400" dirty="0" err="1"/>
              <a:t>bellcore</a:t>
            </a:r>
            <a:r>
              <a:rPr lang="en-US" sz="1400" dirty="0"/>
              <a:t>)</a:t>
            </a:r>
          </a:p>
          <a:p>
            <a:pPr>
              <a:buFont typeface="Arial" panose="020B0604020202020204" pitchFamily="34" charset="0"/>
              <a:buNone/>
            </a:pPr>
            <a:r>
              <a:rPr lang="en-US" sz="1400" dirty="0"/>
              <a:t>b2 = </a:t>
            </a:r>
            <a:r>
              <a:rPr lang="en-US" sz="1400" dirty="0" err="1"/>
              <a:t>b$u</a:t>
            </a:r>
            <a:r>
              <a:rPr lang="en-US" sz="1400" dirty="0"/>
              <a:t>[,1:2] %*% </a:t>
            </a:r>
            <a:r>
              <a:rPr lang="en-US" sz="1400" dirty="0" err="1"/>
              <a:t>diag</a:t>
            </a:r>
            <a:r>
              <a:rPr lang="en-US" sz="1400" dirty="0"/>
              <a:t>(</a:t>
            </a:r>
            <a:r>
              <a:rPr lang="en-US" sz="1400" dirty="0" err="1"/>
              <a:t>b$d</a:t>
            </a:r>
            <a:r>
              <a:rPr lang="en-US" sz="1400" dirty="0"/>
              <a:t>[1:2]) %*% t(</a:t>
            </a:r>
            <a:r>
              <a:rPr lang="en-US" sz="1400" dirty="0" err="1"/>
              <a:t>b$v</a:t>
            </a:r>
            <a:r>
              <a:rPr lang="en-US" sz="1400" dirty="0"/>
              <a:t>[,1:2])</a:t>
            </a:r>
          </a:p>
          <a:p>
            <a:pPr>
              <a:buFont typeface="Arial" panose="020B0604020202020204" pitchFamily="34" charset="0"/>
              <a:buNone/>
            </a:pPr>
            <a:r>
              <a:rPr lang="en-US" sz="1400" dirty="0" err="1"/>
              <a:t>dimnames</a:t>
            </a:r>
            <a:r>
              <a:rPr lang="en-US" sz="1400" dirty="0"/>
              <a:t>(b2) = </a:t>
            </a:r>
            <a:r>
              <a:rPr lang="en-US" sz="1400" dirty="0" err="1"/>
              <a:t>dimnames</a:t>
            </a:r>
            <a:r>
              <a:rPr lang="en-US" sz="1400" dirty="0"/>
              <a:t>(</a:t>
            </a:r>
            <a:r>
              <a:rPr lang="en-US" sz="1400" dirty="0" err="1"/>
              <a:t>bellcore</a:t>
            </a:r>
            <a:r>
              <a:rPr lang="en-US" sz="1400" dirty="0"/>
              <a:t>)</a:t>
            </a:r>
          </a:p>
          <a:p>
            <a:pPr>
              <a:buFont typeface="Arial" panose="020B0604020202020204" pitchFamily="34" charset="0"/>
              <a:buNone/>
            </a:pPr>
            <a:r>
              <a:rPr lang="en-US" sz="1400" dirty="0"/>
              <a:t>par(</a:t>
            </a:r>
            <a:r>
              <a:rPr lang="en-US" sz="1400" dirty="0" err="1"/>
              <a:t>mfrow</a:t>
            </a:r>
            <a:r>
              <a:rPr lang="en-US" sz="1400" dirty="0"/>
              <a:t>=c(2,2))</a:t>
            </a:r>
          </a:p>
          <a:p>
            <a:pPr>
              <a:buFont typeface="Arial" panose="020B0604020202020204" pitchFamily="34" charset="0"/>
              <a:buNone/>
            </a:pPr>
            <a:r>
              <a:rPr lang="en-US" sz="1400" dirty="0"/>
              <a:t>plot(</a:t>
            </a:r>
            <a:r>
              <a:rPr lang="en-US" sz="1400" dirty="0" err="1"/>
              <a:t>hclust</a:t>
            </a:r>
            <a:r>
              <a:rPr lang="en-US" sz="1400" dirty="0"/>
              <a:t>(</a:t>
            </a:r>
            <a:r>
              <a:rPr lang="en-US" sz="1400" dirty="0" err="1"/>
              <a:t>as.dist</a:t>
            </a:r>
            <a:r>
              <a:rPr lang="en-US" sz="1400" dirty="0"/>
              <a:t>(-</a:t>
            </a:r>
            <a:r>
              <a:rPr lang="en-US" sz="1400" dirty="0" err="1"/>
              <a:t>cor</a:t>
            </a:r>
            <a:r>
              <a:rPr lang="en-US" sz="1400" dirty="0"/>
              <a:t>(</a:t>
            </a:r>
            <a:r>
              <a:rPr lang="en-US" sz="1400" dirty="0" err="1"/>
              <a:t>bellcore</a:t>
            </a:r>
            <a:r>
              <a:rPr lang="en-US" sz="1400" dirty="0"/>
              <a:t>))))</a:t>
            </a:r>
          </a:p>
          <a:p>
            <a:pPr>
              <a:buFont typeface="Arial" panose="020B0604020202020204" pitchFamily="34" charset="0"/>
              <a:buNone/>
            </a:pPr>
            <a:r>
              <a:rPr lang="en-US" sz="1400" dirty="0"/>
              <a:t>plot(</a:t>
            </a:r>
            <a:r>
              <a:rPr lang="en-US" sz="1400" dirty="0" err="1"/>
              <a:t>hclust</a:t>
            </a:r>
            <a:r>
              <a:rPr lang="en-US" sz="1400" dirty="0"/>
              <a:t>(</a:t>
            </a:r>
            <a:r>
              <a:rPr lang="en-US" sz="1400" dirty="0" err="1"/>
              <a:t>as.dist</a:t>
            </a:r>
            <a:r>
              <a:rPr lang="en-US" sz="1400" dirty="0"/>
              <a:t>(-</a:t>
            </a:r>
            <a:r>
              <a:rPr lang="en-US" sz="1400" dirty="0" err="1"/>
              <a:t>cor</a:t>
            </a:r>
            <a:r>
              <a:rPr lang="en-US" sz="1400" dirty="0"/>
              <a:t>(t(</a:t>
            </a:r>
            <a:r>
              <a:rPr lang="en-US" sz="1400" dirty="0" err="1"/>
              <a:t>bellcore</a:t>
            </a:r>
            <a:r>
              <a:rPr lang="en-US" sz="1400" dirty="0"/>
              <a:t>)))))</a:t>
            </a:r>
          </a:p>
          <a:p>
            <a:pPr>
              <a:buFont typeface="Arial" panose="020B0604020202020204" pitchFamily="34" charset="0"/>
              <a:buNone/>
            </a:pPr>
            <a:r>
              <a:rPr lang="en-US" sz="1400" dirty="0"/>
              <a:t>plot(</a:t>
            </a:r>
            <a:r>
              <a:rPr lang="en-US" sz="1400" dirty="0" err="1"/>
              <a:t>hclust</a:t>
            </a:r>
            <a:r>
              <a:rPr lang="en-US" sz="1400" dirty="0"/>
              <a:t>(</a:t>
            </a:r>
            <a:r>
              <a:rPr lang="en-US" sz="1400" dirty="0" err="1"/>
              <a:t>as.dist</a:t>
            </a:r>
            <a:r>
              <a:rPr lang="en-US" sz="1400" dirty="0"/>
              <a:t>(-</a:t>
            </a:r>
            <a:r>
              <a:rPr lang="en-US" sz="1400" dirty="0" err="1"/>
              <a:t>cor</a:t>
            </a:r>
            <a:r>
              <a:rPr lang="en-US" sz="1400" dirty="0"/>
              <a:t>(b2))))</a:t>
            </a:r>
          </a:p>
          <a:p>
            <a:pPr>
              <a:buFont typeface="Arial" panose="020B0604020202020204" pitchFamily="34" charset="0"/>
              <a:buNone/>
            </a:pPr>
            <a:r>
              <a:rPr lang="en-US" sz="1400" dirty="0"/>
              <a:t>plot(</a:t>
            </a:r>
            <a:r>
              <a:rPr lang="en-US" sz="1400" dirty="0" err="1"/>
              <a:t>hclust</a:t>
            </a:r>
            <a:r>
              <a:rPr lang="en-US" sz="1400" dirty="0"/>
              <a:t>(</a:t>
            </a:r>
            <a:r>
              <a:rPr lang="en-US" sz="1400" dirty="0" err="1"/>
              <a:t>as.dist</a:t>
            </a:r>
            <a:r>
              <a:rPr lang="en-US" sz="1400" dirty="0"/>
              <a:t>(-</a:t>
            </a:r>
            <a:r>
              <a:rPr lang="en-US" sz="1400" dirty="0" err="1"/>
              <a:t>cor</a:t>
            </a:r>
            <a:r>
              <a:rPr lang="en-US" sz="1400" dirty="0"/>
              <a:t>(t(b2)))))</a:t>
            </a:r>
          </a:p>
        </p:txBody>
      </p:sp>
      <p:pic>
        <p:nvPicPr>
          <p:cNvPr id="5" name="Picture 4" descr="Table&#10;&#10;Description automatically generated with medium confidence">
            <a:extLst>
              <a:ext uri="{FF2B5EF4-FFF2-40B4-BE49-F238E27FC236}">
                <a16:creationId xmlns:a16="http://schemas.microsoft.com/office/drawing/2014/main" id="{EFDA0A31-3117-B627-8674-ED8AC9B44EE4}"/>
              </a:ext>
            </a:extLst>
          </p:cNvPr>
          <p:cNvPicPr>
            <a:picLocks noChangeAspect="1"/>
          </p:cNvPicPr>
          <p:nvPr/>
        </p:nvPicPr>
        <p:blipFill>
          <a:blip r:embed="rId4"/>
          <a:stretch>
            <a:fillRect/>
          </a:stretch>
        </p:blipFill>
        <p:spPr>
          <a:xfrm>
            <a:off x="90073" y="3178628"/>
            <a:ext cx="3749505" cy="3216263"/>
          </a:xfrm>
          <a:prstGeom prst="rect">
            <a:avLst/>
          </a:prstGeom>
        </p:spPr>
      </p:pic>
      <p:cxnSp>
        <p:nvCxnSpPr>
          <p:cNvPr id="6" name="Straight Connector 5">
            <a:extLst>
              <a:ext uri="{FF2B5EF4-FFF2-40B4-BE49-F238E27FC236}">
                <a16:creationId xmlns:a16="http://schemas.microsoft.com/office/drawing/2014/main" id="{FC213062-231D-CFA0-9CCF-E4089E24C3DC}"/>
              </a:ext>
            </a:extLst>
          </p:cNvPr>
          <p:cNvCxnSpPr>
            <a:cxnSpLocks/>
          </p:cNvCxnSpPr>
          <p:nvPr/>
        </p:nvCxnSpPr>
        <p:spPr>
          <a:xfrm flipV="1">
            <a:off x="6146576" y="3624943"/>
            <a:ext cx="0" cy="1481744"/>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ED199DC-E2D9-B936-E183-0C89704673D5}"/>
              </a:ext>
            </a:extLst>
          </p:cNvPr>
          <p:cNvCxnSpPr>
            <a:cxnSpLocks/>
          </p:cNvCxnSpPr>
          <p:nvPr/>
        </p:nvCxnSpPr>
        <p:spPr>
          <a:xfrm flipV="1">
            <a:off x="10702247" y="3624943"/>
            <a:ext cx="0" cy="1481744"/>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826" name="Picture 2"/>
          <p:cNvPicPr>
            <a:picLocks noChangeAspect="1" noChangeArrowheads="1"/>
          </p:cNvPicPr>
          <p:nvPr/>
        </p:nvPicPr>
        <p:blipFill>
          <a:blip r:embed="rId2"/>
          <a:srcRect l="11774" t="16058" r="4236" b="4770"/>
          <a:stretch>
            <a:fillRect/>
          </a:stretch>
        </p:blipFill>
        <p:spPr bwMode="auto">
          <a:xfrm>
            <a:off x="1752600" y="381000"/>
            <a:ext cx="8153400" cy="6324600"/>
          </a:xfrm>
          <a:prstGeom prst="rect">
            <a:avLst/>
          </a:prstGeom>
          <a:noFill/>
          <a:ln w="9525">
            <a:noFill/>
            <a:miter lim="800000"/>
            <a:headEnd/>
            <a:tailEnd/>
          </a:ln>
          <a:effectLst/>
        </p:spPr>
      </p:pic>
      <p:sp>
        <p:nvSpPr>
          <p:cNvPr id="973831" name="Oval 7"/>
          <p:cNvSpPr>
            <a:spLocks noChangeArrowheads="1"/>
          </p:cNvSpPr>
          <p:nvPr/>
        </p:nvSpPr>
        <p:spPr bwMode="auto">
          <a:xfrm>
            <a:off x="5181600" y="3810000"/>
            <a:ext cx="152400" cy="1524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p>
        </p:txBody>
      </p:sp>
      <p:sp>
        <p:nvSpPr>
          <p:cNvPr id="973833" name="Text Box 9"/>
          <p:cNvSpPr txBox="1">
            <a:spLocks noChangeArrowheads="1"/>
          </p:cNvSpPr>
          <p:nvPr/>
        </p:nvSpPr>
        <p:spPr bwMode="auto">
          <a:xfrm>
            <a:off x="1778000" y="4019551"/>
            <a:ext cx="3124200" cy="1615827"/>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Times New Roman" charset="0"/>
                <a:ea typeface="Times New Roman" charset="0"/>
                <a:cs typeface="Times New Roman" charset="0"/>
              </a:rPr>
              <a:t>•   term</a:t>
            </a:r>
          </a:p>
          <a:p>
            <a:pPr>
              <a:spcBef>
                <a:spcPct val="50000"/>
              </a:spcBef>
            </a:pPr>
            <a:r>
              <a:rPr lang="en-US">
                <a:latin typeface="Times New Roman" charset="0"/>
                <a:ea typeface="Times New Roman" charset="0"/>
                <a:cs typeface="Times New Roman" charset="0"/>
              </a:rPr>
              <a:t>    document</a:t>
            </a:r>
          </a:p>
          <a:p>
            <a:pPr>
              <a:spcBef>
                <a:spcPct val="50000"/>
              </a:spcBef>
            </a:pPr>
            <a:r>
              <a:rPr lang="en-US">
                <a:latin typeface="Times New Roman" charset="0"/>
                <a:ea typeface="Times New Roman" charset="0"/>
                <a:cs typeface="Times New Roman" charset="0"/>
              </a:rPr>
              <a:t>    query</a:t>
            </a:r>
          </a:p>
          <a:p>
            <a:pPr>
              <a:spcBef>
                <a:spcPct val="50000"/>
              </a:spcBef>
            </a:pPr>
            <a:r>
              <a:rPr lang="en-US">
                <a:latin typeface="Times New Roman" charset="0"/>
                <a:ea typeface="Times New Roman" charset="0"/>
                <a:cs typeface="Times New Roman" charset="0"/>
              </a:rPr>
              <a:t>---  cosine &gt; 0.9</a:t>
            </a:r>
            <a:endParaRPr lang="en-US">
              <a:latin typeface="Times New Roman" charset="0"/>
            </a:endParaRPr>
          </a:p>
        </p:txBody>
      </p:sp>
      <p:sp>
        <p:nvSpPr>
          <p:cNvPr id="973834" name="Oval 10"/>
          <p:cNvSpPr>
            <a:spLocks noChangeArrowheads="1"/>
          </p:cNvSpPr>
          <p:nvPr/>
        </p:nvSpPr>
        <p:spPr bwMode="auto">
          <a:xfrm>
            <a:off x="1901825" y="5310188"/>
            <a:ext cx="152400" cy="1524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p>
        </p:txBody>
      </p:sp>
      <p:sp>
        <p:nvSpPr>
          <p:cNvPr id="973835" name="Rectangle 11"/>
          <p:cNvSpPr>
            <a:spLocks noChangeArrowheads="1"/>
          </p:cNvSpPr>
          <p:nvPr/>
        </p:nvSpPr>
        <p:spPr bwMode="auto">
          <a:xfrm>
            <a:off x="1900238" y="4797426"/>
            <a:ext cx="74612"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36" name="Rectangle 12"/>
          <p:cNvSpPr>
            <a:spLocks noChangeArrowheads="1"/>
          </p:cNvSpPr>
          <p:nvPr/>
        </p:nvSpPr>
        <p:spPr bwMode="auto">
          <a:xfrm>
            <a:off x="4962526" y="773113"/>
            <a:ext cx="74613" cy="7461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37" name="Rectangle 13"/>
          <p:cNvSpPr>
            <a:spLocks noChangeArrowheads="1"/>
          </p:cNvSpPr>
          <p:nvPr/>
        </p:nvSpPr>
        <p:spPr bwMode="auto">
          <a:xfrm>
            <a:off x="5305426" y="1198563"/>
            <a:ext cx="74613" cy="7461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38" name="Rectangle 14"/>
          <p:cNvSpPr>
            <a:spLocks noChangeArrowheads="1"/>
          </p:cNvSpPr>
          <p:nvPr/>
        </p:nvSpPr>
        <p:spPr bwMode="auto">
          <a:xfrm>
            <a:off x="4910138" y="1651001"/>
            <a:ext cx="74612"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39" name="Rectangle 15"/>
          <p:cNvSpPr>
            <a:spLocks noChangeArrowheads="1"/>
          </p:cNvSpPr>
          <p:nvPr/>
        </p:nvSpPr>
        <p:spPr bwMode="auto">
          <a:xfrm>
            <a:off x="4852988" y="2838451"/>
            <a:ext cx="74612"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0" name="Rectangle 16"/>
          <p:cNvSpPr>
            <a:spLocks noChangeArrowheads="1"/>
          </p:cNvSpPr>
          <p:nvPr/>
        </p:nvSpPr>
        <p:spPr bwMode="auto">
          <a:xfrm>
            <a:off x="6477001" y="3276601"/>
            <a:ext cx="74613"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1" name="Rectangle 17"/>
          <p:cNvSpPr>
            <a:spLocks noChangeArrowheads="1"/>
          </p:cNvSpPr>
          <p:nvPr/>
        </p:nvSpPr>
        <p:spPr bwMode="auto">
          <a:xfrm>
            <a:off x="5992813" y="4044951"/>
            <a:ext cx="74612"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2" name="Rectangle 18"/>
          <p:cNvSpPr>
            <a:spLocks noChangeArrowheads="1"/>
          </p:cNvSpPr>
          <p:nvPr/>
        </p:nvSpPr>
        <p:spPr bwMode="auto">
          <a:xfrm>
            <a:off x="7543801" y="4391026"/>
            <a:ext cx="74613" cy="746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3" name="Rectangle 19"/>
          <p:cNvSpPr>
            <a:spLocks noChangeArrowheads="1"/>
          </p:cNvSpPr>
          <p:nvPr/>
        </p:nvSpPr>
        <p:spPr bwMode="auto">
          <a:xfrm>
            <a:off x="8020051" y="4913313"/>
            <a:ext cx="74613" cy="7461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4" name="Rectangle 20"/>
          <p:cNvSpPr>
            <a:spLocks noChangeArrowheads="1"/>
          </p:cNvSpPr>
          <p:nvPr/>
        </p:nvSpPr>
        <p:spPr bwMode="auto">
          <a:xfrm>
            <a:off x="8388351" y="2970213"/>
            <a:ext cx="74613" cy="7461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pPr algn="ctr"/>
            <a:endParaRPr lang="en-US">
              <a:solidFill>
                <a:srgbClr val="FF0000"/>
              </a:solidFill>
              <a:latin typeface="Times New Roman" charset="0"/>
            </a:endParaRPr>
          </a:p>
        </p:txBody>
      </p:sp>
      <p:sp>
        <p:nvSpPr>
          <p:cNvPr id="973845" name="Text Box 21"/>
          <p:cNvSpPr txBox="1">
            <a:spLocks noChangeArrowheads="1"/>
          </p:cNvSpPr>
          <p:nvPr/>
        </p:nvSpPr>
        <p:spPr bwMode="auto">
          <a:xfrm>
            <a:off x="2514600" y="1600201"/>
            <a:ext cx="2057400" cy="6463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FF0000"/>
                </a:solidFill>
                <a:latin typeface="Times New Roman" charset="0"/>
              </a:rPr>
              <a:t>Latent concept vector space</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04563-345D-4B24-E5E4-E394465D645C}"/>
              </a:ext>
            </a:extLst>
          </p:cNvPr>
          <p:cNvSpPr>
            <a:spLocks noGrp="1"/>
          </p:cNvSpPr>
          <p:nvPr>
            <p:ph type="title"/>
          </p:nvPr>
        </p:nvSpPr>
        <p:spPr/>
        <p:txBody>
          <a:bodyPr>
            <a:normAutofit/>
          </a:bodyPr>
          <a:lstStyle/>
          <a:p>
            <a:r>
              <a:rPr lang="en-US" dirty="0"/>
              <a:t>Approximate Nearest Neighbors (ANN)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F54912A-71EE-01B4-B766-2844F5168D65}"/>
                  </a:ext>
                </a:extLst>
              </p:cNvPr>
              <p:cNvSpPr>
                <a:spLocks noGrp="1"/>
              </p:cNvSpPr>
              <p:nvPr>
                <p:ph sz="half" idx="1"/>
              </p:nvPr>
            </p:nvSpPr>
            <p:spPr>
              <a:xfrm>
                <a:off x="838200" y="1825625"/>
                <a:ext cx="4851400" cy="4351338"/>
              </a:xfrm>
            </p:spPr>
            <p:txBody>
              <a:bodyPr>
                <a:normAutofit/>
              </a:bodyPr>
              <a:lstStyle/>
              <a:p>
                <a:r>
                  <a:rPr lang="en-US" dirty="0"/>
                  <a:t>Indexing time: </a:t>
                </a:r>
              </a:p>
              <a:p>
                <a:pPr lvl="1"/>
                <a:r>
                  <a:rPr lang="en-US" dirty="0"/>
                  <a:t>Input: 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Indexes</a:t>
                </a:r>
              </a:p>
              <a:p>
                <a:r>
                  <a:rPr lang="en-US" dirty="0"/>
                  <a:t>Query time:</a:t>
                </a:r>
              </a:p>
              <a:p>
                <a:pPr lvl="1"/>
                <a:r>
                  <a:rPr lang="en-US" dirty="0"/>
                  <a:t>Input: </a:t>
                </a:r>
              </a:p>
              <a:p>
                <a:pPr lvl="2"/>
                <a:r>
                  <a:rPr lang="en-US" dirty="0"/>
                  <a:t>Embedding, Indexes, query</a:t>
                </a:r>
              </a:p>
              <a:p>
                <a:pPr lvl="1"/>
                <a:r>
                  <a:rPr lang="en-US" dirty="0"/>
                  <a:t>Query: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candidates, </a:t>
                </a:r>
                <a14:m>
                  <m:oMath xmlns:m="http://schemas.openxmlformats.org/officeDocument/2006/math">
                    <m:r>
                      <a:rPr lang="en-US" i="1" dirty="0"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2"/>
                <a:r>
                  <a:rPr lang="en-US" dirty="0"/>
                  <a:t>where </a:t>
                </a:r>
                <a14:m>
                  <m:oMath xmlns:m="http://schemas.openxmlformats.org/officeDocument/2006/math">
                    <m:r>
                      <a:rPr lang="en-US" i="1" dirty="0" smtClean="0">
                        <a:latin typeface="Cambria Math" panose="02040503050406030204" pitchFamily="18" charset="0"/>
                      </a:rPr>
                      <m:t>𝑐</m:t>
                    </m:r>
                  </m:oMath>
                </a14:m>
                <a:r>
                  <a:rPr lang="en-US" dirty="0"/>
                  <a:t> is near </a:t>
                </a:r>
                <a14:m>
                  <m:oMath xmlns:m="http://schemas.openxmlformats.org/officeDocument/2006/math">
                    <m:r>
                      <a:rPr lang="en-US" i="1" dirty="0" smtClean="0">
                        <a:latin typeface="Cambria Math" panose="02040503050406030204" pitchFamily="18" charset="0"/>
                      </a:rPr>
                      <m:t>𝑞</m:t>
                    </m:r>
                  </m:oMath>
                </a14:m>
                <a:endParaRPr lang="en-US" dirty="0"/>
              </a:p>
              <a:p>
                <a:pPr lvl="2"/>
                <a:r>
                  <a:rPr lang="en-US" dirty="0"/>
                  <a:t>sorted by </a:t>
                </a:r>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endParaRPr lang="en-US" dirty="0"/>
              </a:p>
            </p:txBody>
          </p:sp>
        </mc:Choice>
        <mc:Fallback xmlns="">
          <p:sp>
            <p:nvSpPr>
              <p:cNvPr id="5" name="Content Placeholder 4">
                <a:extLst>
                  <a:ext uri="{FF2B5EF4-FFF2-40B4-BE49-F238E27FC236}">
                    <a16:creationId xmlns:a16="http://schemas.microsoft.com/office/drawing/2014/main" id="{DF54912A-71EE-01B4-B766-2844F5168D65}"/>
                  </a:ext>
                </a:extLst>
              </p:cNvPr>
              <p:cNvSpPr>
                <a:spLocks noGrp="1" noRot="1" noChangeAspect="1" noMove="1" noResize="1" noEditPoints="1" noAdjustHandles="1" noChangeArrowheads="1" noChangeShapeType="1" noTextEdit="1"/>
              </p:cNvSpPr>
              <p:nvPr>
                <p:ph sz="half" idx="1"/>
              </p:nvPr>
            </p:nvSpPr>
            <p:spPr>
              <a:xfrm>
                <a:off x="838200" y="1825625"/>
                <a:ext cx="4851400" cy="4351338"/>
              </a:xfrm>
              <a:blipFill>
                <a:blip r:embed="rId2"/>
                <a:stretch>
                  <a:fillRect l="-2356" t="-232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1548CE0-02AC-0EEC-409A-ABC5154CE907}"/>
              </a:ext>
            </a:extLst>
          </p:cNvPr>
          <p:cNvSpPr txBox="1"/>
          <p:nvPr/>
        </p:nvSpPr>
        <p:spPr>
          <a:xfrm>
            <a:off x="5689600" y="3722888"/>
            <a:ext cx="6693780" cy="338554"/>
          </a:xfrm>
          <a:prstGeom prst="rect">
            <a:avLst/>
          </a:prstGeom>
          <a:noFill/>
        </p:spPr>
        <p:txBody>
          <a:bodyPr wrap="square">
            <a:spAutoFit/>
          </a:bodyPr>
          <a:lstStyle/>
          <a:p>
            <a:r>
              <a:rPr lang="en-US" sz="1600" dirty="0">
                <a:hlinkClick r:id="rId3"/>
              </a:rPr>
              <a:t>https://radimrehurek.com/gensim/auto_examples/tutorials/run_annoy.html</a:t>
            </a:r>
            <a:r>
              <a:rPr lang="en-US" sz="1600" dirty="0"/>
              <a:t> </a:t>
            </a:r>
          </a:p>
        </p:txBody>
      </p:sp>
      <p:pic>
        <p:nvPicPr>
          <p:cNvPr id="14" name="Content Placeholder 13" descr="A screenshot of a computer code&#10;&#10;Description automatically generated with low confidence">
            <a:extLst>
              <a:ext uri="{FF2B5EF4-FFF2-40B4-BE49-F238E27FC236}">
                <a16:creationId xmlns:a16="http://schemas.microsoft.com/office/drawing/2014/main" id="{7C5459CF-6187-1AFE-FD92-88ECC9CD0C8F}"/>
              </a:ext>
            </a:extLst>
          </p:cNvPr>
          <p:cNvPicPr>
            <a:picLocks noGrp="1" noChangeAspect="1"/>
          </p:cNvPicPr>
          <p:nvPr>
            <p:ph sz="half" idx="2"/>
          </p:nvPr>
        </p:nvPicPr>
        <p:blipFill>
          <a:blip r:embed="rId4"/>
          <a:stretch>
            <a:fillRect/>
          </a:stretch>
        </p:blipFill>
        <p:spPr>
          <a:xfrm>
            <a:off x="5619540" y="1418919"/>
            <a:ext cx="6614875" cy="2293550"/>
          </a:xfrm>
        </p:spPr>
      </p:pic>
      <p:pic>
        <p:nvPicPr>
          <p:cNvPr id="11266" name="Picture 2" descr="Annoy example">
            <a:extLst>
              <a:ext uri="{FF2B5EF4-FFF2-40B4-BE49-F238E27FC236}">
                <a16:creationId xmlns:a16="http://schemas.microsoft.com/office/drawing/2014/main" id="{4A6B5836-B68F-4D9D-39AC-0F172A824B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229" y="4020246"/>
            <a:ext cx="2952748" cy="29527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6C1E77-6309-577E-FEE9-8D225618FC21}"/>
              </a:ext>
            </a:extLst>
          </p:cNvPr>
          <p:cNvSpPr txBox="1"/>
          <p:nvPr/>
        </p:nvSpPr>
        <p:spPr>
          <a:xfrm>
            <a:off x="8727368" y="6006019"/>
            <a:ext cx="6118224" cy="338554"/>
          </a:xfrm>
          <a:prstGeom prst="rect">
            <a:avLst/>
          </a:prstGeom>
          <a:noFill/>
        </p:spPr>
        <p:txBody>
          <a:bodyPr wrap="square">
            <a:spAutoFit/>
          </a:bodyPr>
          <a:lstStyle/>
          <a:p>
            <a:r>
              <a:rPr lang="en-US" sz="1600" dirty="0">
                <a:hlinkClick r:id="rId6"/>
              </a:rPr>
              <a:t>https://pypi.org/project/annoy/</a:t>
            </a:r>
            <a:r>
              <a:rPr lang="en-US" sz="1600" dirty="0"/>
              <a:t> </a:t>
            </a:r>
          </a:p>
        </p:txBody>
      </p:sp>
    </p:spTree>
    <p:extLst>
      <p:ext uri="{BB962C8B-B14F-4D97-AF65-F5344CB8AC3E}">
        <p14:creationId xmlns:p14="http://schemas.microsoft.com/office/powerpoint/2010/main" val="4090345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 for Survey Papers</a:t>
            </a:r>
            <a:br>
              <a:rPr lang="en-US" dirty="0"/>
            </a:br>
            <a:r>
              <a:rPr lang="en-US" sz="3200" dirty="0"/>
              <a:t>(Start thinking about your final project)</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a:solidFill>
                  <a:schemeClr val="bg1">
                    <a:lumMod val="75000"/>
                  </a:schemeClr>
                </a:solidFill>
              </a:rPr>
              <a:t>Summarize main points of paper</a:t>
            </a:r>
          </a:p>
          <a:p>
            <a:r>
              <a:rPr lang="en-US" dirty="0"/>
              <a:t>Call out</a:t>
            </a:r>
          </a:p>
          <a:p>
            <a:pPr lvl="1">
              <a:buFont typeface="Wingdings" charset="2"/>
              <a:buChar char="Ø"/>
            </a:pPr>
            <a:r>
              <a:rPr lang="en-US" dirty="0"/>
              <a:t>some highlights of subsequent literature</a:t>
            </a:r>
          </a:p>
          <a:p>
            <a:pPr lvl="1"/>
            <a:r>
              <a:rPr lang="en-US" dirty="0"/>
              <a:t>suggestions for future work</a:t>
            </a:r>
          </a:p>
          <a:p>
            <a:endParaRPr lang="en-US" dirty="0"/>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92573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EAC7-E012-752A-217B-85CFDE55C87E}"/>
              </a:ext>
            </a:extLst>
          </p:cNvPr>
          <p:cNvSpPr>
            <a:spLocks noGrp="1"/>
          </p:cNvSpPr>
          <p:nvPr>
            <p:ph type="title"/>
          </p:nvPr>
        </p:nvSpPr>
        <p:spPr/>
        <p:txBody>
          <a:bodyPr>
            <a:normAutofit fontScale="90000"/>
          </a:bodyPr>
          <a:lstStyle/>
          <a:p>
            <a:r>
              <a:rPr lang="en-US" dirty="0"/>
              <a:t>Shameless Plug</a:t>
            </a:r>
            <a:br>
              <a:rPr lang="en-US" dirty="0"/>
            </a:br>
            <a:r>
              <a:rPr lang="en-US" sz="4000" dirty="0">
                <a:hlinkClick r:id="rId2"/>
              </a:rPr>
              <a:t>https://www.semanticscholar.org/product/api/gallery</a:t>
            </a:r>
            <a:r>
              <a:rPr lang="en-US" sz="4000" dirty="0"/>
              <a:t> </a:t>
            </a:r>
            <a:endParaRPr lang="en-US" dirty="0"/>
          </a:p>
        </p:txBody>
      </p:sp>
      <p:pic>
        <p:nvPicPr>
          <p:cNvPr id="8" name="Content Placeholder 7" descr="A screenshot of a website&#10;&#10;Description automatically generated">
            <a:extLst>
              <a:ext uri="{FF2B5EF4-FFF2-40B4-BE49-F238E27FC236}">
                <a16:creationId xmlns:a16="http://schemas.microsoft.com/office/drawing/2014/main" id="{F0409F69-ACEB-13CD-347C-C92FE241633E}"/>
              </a:ext>
            </a:extLst>
          </p:cNvPr>
          <p:cNvPicPr>
            <a:picLocks noGrp="1" noChangeAspect="1"/>
          </p:cNvPicPr>
          <p:nvPr>
            <p:ph idx="1"/>
          </p:nvPr>
        </p:nvPicPr>
        <p:blipFill>
          <a:blip r:embed="rId3"/>
          <a:stretch>
            <a:fillRect/>
          </a:stretch>
        </p:blipFill>
        <p:spPr>
          <a:xfrm>
            <a:off x="1885622" y="1690688"/>
            <a:ext cx="6191578" cy="7263750"/>
          </a:xfrm>
        </p:spPr>
      </p:pic>
      <p:sp>
        <p:nvSpPr>
          <p:cNvPr id="4" name="Date Placeholder 3">
            <a:extLst>
              <a:ext uri="{FF2B5EF4-FFF2-40B4-BE49-F238E27FC236}">
                <a16:creationId xmlns:a16="http://schemas.microsoft.com/office/drawing/2014/main" id="{1A3DE686-4D35-5549-7121-E56D37A4E4CD}"/>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695BC9B1-E2BB-B155-1D68-46FD7AA77DF2}"/>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89E0050-F439-2F46-9752-0F02806B7DB4}"/>
              </a:ext>
            </a:extLst>
          </p:cNvPr>
          <p:cNvSpPr>
            <a:spLocks noGrp="1"/>
          </p:cNvSpPr>
          <p:nvPr>
            <p:ph type="sldNum" sz="quarter" idx="12"/>
          </p:nvPr>
        </p:nvSpPr>
        <p:spPr/>
        <p:txBody>
          <a:bodyPr/>
          <a:lstStyle/>
          <a:p>
            <a:fld id="{968D9EE9-F5CC-E840-B721-2FE4EA623452}" type="slidenum">
              <a:rPr lang="en-US" smtClean="0"/>
              <a:t>56</a:t>
            </a:fld>
            <a:endParaRPr lang="en-US"/>
          </a:p>
        </p:txBody>
      </p:sp>
    </p:spTree>
    <p:extLst>
      <p:ext uri="{BB962C8B-B14F-4D97-AF65-F5344CB8AC3E}">
        <p14:creationId xmlns:p14="http://schemas.microsoft.com/office/powerpoint/2010/main" val="1993831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47" y="1128368"/>
            <a:ext cx="4128941" cy="4282289"/>
          </a:xfrm>
        </p:spPr>
        <p:txBody>
          <a:bodyPr>
            <a:normAutofit/>
          </a:bodyPr>
          <a:lstStyle/>
          <a:p>
            <a:r>
              <a:rPr lang="en-US" sz="4000" dirty="0"/>
              <a:t>Using </a:t>
            </a:r>
            <a:br>
              <a:rPr lang="en-US" sz="4000" dirty="0"/>
            </a:br>
            <a:r>
              <a:rPr lang="en-US" sz="4000" dirty="0"/>
              <a:t>Google Scholar</a:t>
            </a:r>
            <a:br>
              <a:rPr lang="en-US" sz="4000" dirty="0"/>
            </a:br>
            <a:r>
              <a:rPr lang="en-US" sz="4000"/>
              <a:t>to find</a:t>
            </a:r>
            <a:br>
              <a:rPr lang="en-US" sz="4000"/>
            </a:br>
            <a:r>
              <a:rPr lang="en-US" sz="4000"/>
              <a:t>subsequent </a:t>
            </a:r>
            <a:r>
              <a:rPr lang="en-US" sz="4000" dirty="0"/>
              <a:t>work</a:t>
            </a:r>
            <a:br>
              <a:rPr lang="en-US" sz="4000" dirty="0"/>
            </a:br>
            <a:r>
              <a:rPr lang="en-US" sz="4000" dirty="0"/>
              <a:t>to call out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579" y="100519"/>
            <a:ext cx="6163910" cy="6337988"/>
          </a:xfrm>
        </p:spPr>
      </p:pic>
      <p:sp>
        <p:nvSpPr>
          <p:cNvPr id="5" name="Rectangular Callout 4"/>
          <p:cNvSpPr/>
          <p:nvPr/>
        </p:nvSpPr>
        <p:spPr>
          <a:xfrm>
            <a:off x="4373188" y="1430539"/>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Classification</a:t>
            </a:r>
          </a:p>
        </p:txBody>
      </p:sp>
      <p:sp>
        <p:nvSpPr>
          <p:cNvPr id="6" name="Rectangular Callout 5"/>
          <p:cNvSpPr/>
          <p:nvPr/>
        </p:nvSpPr>
        <p:spPr>
          <a:xfrm>
            <a:off x="4323383" y="2387501"/>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LSA</a:t>
            </a:r>
            <a:endParaRPr lang="en-US" dirty="0"/>
          </a:p>
        </p:txBody>
      </p:sp>
      <p:sp>
        <p:nvSpPr>
          <p:cNvPr id="7" name="Rectangular Callout 6"/>
          <p:cNvSpPr/>
          <p:nvPr/>
        </p:nvSpPr>
        <p:spPr>
          <a:xfrm>
            <a:off x="4313390" y="36507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8" name="Rectangular Callout 7"/>
          <p:cNvSpPr/>
          <p:nvPr/>
        </p:nvSpPr>
        <p:spPr>
          <a:xfrm>
            <a:off x="4313389" y="3650787"/>
            <a:ext cx="1404593" cy="612648"/>
          </a:xfrm>
          <a:prstGeom prst="wedgeRectCallout">
            <a:avLst>
              <a:gd name="adj1" fmla="val 142255"/>
              <a:gd name="adj2" fmla="val 108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9" name="Rectangular Callout 8"/>
          <p:cNvSpPr/>
          <p:nvPr/>
        </p:nvSpPr>
        <p:spPr>
          <a:xfrm>
            <a:off x="4355184" y="55631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Lexicography</a:t>
            </a:r>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38898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p:cNvSpPr>
            <a:spLocks noGrp="1"/>
          </p:cNvSpPr>
          <p:nvPr>
            <p:ph type="dt" sz="half" idx="10"/>
          </p:nvPr>
        </p:nvSpPr>
        <p:spPr/>
        <p:txBody>
          <a:bodyPr/>
          <a:lstStyle/>
          <a:p>
            <a:r>
              <a:rPr lang="en-US"/>
              <a:t>9/15/17</a:t>
            </a:r>
          </a:p>
        </p:txBody>
      </p:sp>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317500" y="114301"/>
                <a:ext cx="6527800" cy="1576388"/>
              </a:xfrm>
            </p:spPr>
            <p:txBody>
              <a:bodyPr>
                <a:noAutofit/>
              </a:bodyPr>
              <a:lstStyle/>
              <a:p>
                <a:r>
                  <a:rPr lang="en-US" sz="4000" dirty="0"/>
                  <a:t>Levy &amp; Goldberg (NIPS-2014)</a:t>
                </a:r>
                <a:br>
                  <a:rPr lang="en-US" sz="4000" dirty="0"/>
                </a:br>
                <a:r>
                  <a:rPr lang="en-US" sz="2800" dirty="0"/>
                  <a:t>Word2Vec ≈ PMI (Pointwise Mutual Info)</a:t>
                </a:r>
                <a:br>
                  <a:rPr lang="en-US" sz="2800" dirty="0"/>
                </a:br>
                <a:r>
                  <a:rPr lang="en-US" sz="2800" dirty="0"/>
                  <a:t> </a:t>
                </a:r>
                <a14:m>
                  <m:oMath xmlns:m="http://schemas.openxmlformats.org/officeDocument/2006/math">
                    <m:r>
                      <a:rPr lang="en-US" sz="2400" i="1">
                        <a:latin typeface="Cambria Math" charset="0"/>
                      </a:rPr>
                      <m:t>𝑠𝑖𝑚</m:t>
                    </m:r>
                    <m:d>
                      <m:dPr>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m:t>
                        </m:r>
                        <m:r>
                          <a:rPr lang="en-US" sz="2400" i="1">
                            <a:latin typeface="Cambria Math" charset="0"/>
                          </a:rPr>
                          <m:t>𝑦</m:t>
                        </m:r>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cos</m:t>
                        </m:r>
                      </m:fName>
                      <m:e>
                        <m:d>
                          <m:dPr>
                            <m:ctrlPr>
                              <a:rPr lang="en-US" sz="2400" i="1">
                                <a:latin typeface="Cambria Math" panose="02040503050406030204" pitchFamily="18" charset="0"/>
                              </a:rPr>
                            </m:ctrlPr>
                          </m:dPr>
                          <m:e>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𝑦</m:t>
                                </m:r>
                              </m:e>
                            </m:d>
                          </m:e>
                        </m:d>
                      </m:e>
                    </m:func>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𝑃𝑀𝐼</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𝑦</m:t>
                    </m:r>
                    <m:r>
                      <a:rPr lang="en-US" sz="2400" i="1">
                        <a:latin typeface="Cambria Math" charset="0"/>
                        <a:ea typeface="Cambria Math" charset="0"/>
                        <a:cs typeface="Cambria Math" charset="0"/>
                      </a:rPr>
                      <m:t>) </m:t>
                    </m:r>
                  </m:oMath>
                </a14:m>
                <a:br>
                  <a:rPr lang="en-US" sz="2800" dirty="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317500" y="114301"/>
                <a:ext cx="6527800" cy="1576388"/>
              </a:xfrm>
              <a:blipFill rotWithShape="0">
                <a:blip r:embed="rId2"/>
                <a:stretch>
                  <a:fillRect l="-3268" t="-17829"/>
                </a:stretch>
              </a:blipFill>
            </p:spPr>
            <p:txBody>
              <a:bodyPr/>
              <a:lstStyle/>
              <a:p>
                <a:r>
                  <a:rPr lang="en-US">
                    <a:noFill/>
                  </a:rPr>
                  <a:t> </a:t>
                </a:r>
              </a:p>
            </p:txBody>
          </p:sp>
        </mc:Fallback>
      </mc:AlternateContent>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151704" y="1581119"/>
            <a:ext cx="8115996" cy="5038311"/>
          </a:xfrm>
        </p:spPr>
      </p:pic>
      <p:pic>
        <p:nvPicPr>
          <p:cNvPr id="7" name="Picture 6"/>
          <p:cNvPicPr>
            <a:picLocks noChangeAspect="1"/>
          </p:cNvPicPr>
          <p:nvPr/>
        </p:nvPicPr>
        <p:blipFill rotWithShape="1">
          <a:blip r:embed="rId4"/>
          <a:srcRect b="10886"/>
          <a:stretch/>
        </p:blipFill>
        <p:spPr>
          <a:xfrm rot="5400000">
            <a:off x="6922187" y="2579892"/>
            <a:ext cx="7774383" cy="2614598"/>
          </a:xfrm>
          <a:prstGeom prst="rect">
            <a:avLst/>
          </a:prstGeom>
        </p:spPr>
      </p:pic>
      <p:sp>
        <p:nvSpPr>
          <p:cNvPr id="9" name="Rectangular Callout 8"/>
          <p:cNvSpPr/>
          <p:nvPr/>
        </p:nvSpPr>
        <p:spPr>
          <a:xfrm>
            <a:off x="6228457" y="2851936"/>
            <a:ext cx="2705494" cy="867266"/>
          </a:xfrm>
          <a:prstGeom prst="wedgeRectCallout">
            <a:avLst>
              <a:gd name="adj1" fmla="val -23842"/>
              <a:gd name="adj2" fmla="val 188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happened </a:t>
            </a:r>
            <a:r>
              <a:rPr lang="en-US" sz="2800"/>
              <a:t>in 2014?</a:t>
            </a:r>
            <a:endParaRPr lang="en-US" sz="2800" dirty="0"/>
          </a:p>
        </p:txBody>
      </p:sp>
    </p:spTree>
    <p:extLst>
      <p:ext uri="{BB962C8B-B14F-4D97-AF65-F5344CB8AC3E}">
        <p14:creationId xmlns:p14="http://schemas.microsoft.com/office/powerpoint/2010/main" val="157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dirty="0"/>
              <a:t>Word2vec is not first, last or best to discuss</a:t>
            </a:r>
          </a:p>
          <a:p>
            <a:pPr lvl="1"/>
            <a:r>
              <a:rPr lang="en-US" dirty="0"/>
              <a:t>Vector spaces, </a:t>
            </a:r>
            <a:r>
              <a:rPr lang="en-US" dirty="0" err="1"/>
              <a:t>embeddings</a:t>
            </a:r>
            <a:r>
              <a:rPr lang="en-US" dirty="0"/>
              <a:t>, analogies,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0824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FB10-5B93-85E4-5432-4FD1BBDEA57B}"/>
              </a:ext>
            </a:extLst>
          </p:cNvPr>
          <p:cNvSpPr>
            <a:spLocks noGrp="1"/>
          </p:cNvSpPr>
          <p:nvPr>
            <p:ph type="title"/>
          </p:nvPr>
        </p:nvSpPr>
        <p:spPr/>
        <p:txBody>
          <a:bodyPr/>
          <a:lstStyle/>
          <a:p>
            <a:r>
              <a:rPr lang="en-US" dirty="0"/>
              <a:t>Probability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816C40-F83A-9D4B-E3A9-823DD02001CA}"/>
                  </a:ext>
                </a:extLst>
              </p:cNvPr>
              <p:cNvSpPr>
                <a:spLocks noGrp="1"/>
              </p:cNvSpPr>
              <p:nvPr>
                <p:ph sz="half" idx="1"/>
              </p:nvPr>
            </p:nvSpPr>
            <p:spPr/>
            <p:txBody>
              <a:bodyPr>
                <a:normAutofit fontScale="85000" lnSpcReduction="10000"/>
              </a:bodyPr>
              <a:lstStyle/>
              <a:p>
                <a:r>
                  <a:rPr lang="en-US" dirty="0"/>
                  <a:t>Urn Models</a:t>
                </a:r>
              </a:p>
              <a:p>
                <a:r>
                  <a:rPr lang="en-US" dirty="0"/>
                  <a:t>Events:</a:t>
                </a:r>
              </a:p>
              <a:p>
                <a:pPr lvl="1"/>
                <a:r>
                  <a:rPr lang="en-US" dirty="0"/>
                  <a:t>A corpus is a sample of a population</a:t>
                </a:r>
              </a:p>
              <a:p>
                <a:pPr lvl="1"/>
                <a:r>
                  <a:rPr lang="en-US" dirty="0"/>
                  <a:t>Picking the next word is like a coin toss</a:t>
                </a:r>
              </a:p>
              <a:p>
                <a:pPr lvl="1"/>
                <a:r>
                  <a:rPr lang="en-US" dirty="0"/>
                  <a:t>Let </a:t>
                </a:r>
                <a14:m>
                  <m:oMath xmlns:m="http://schemas.openxmlformats.org/officeDocument/2006/math">
                    <m:r>
                      <a:rPr lang="en-US" i="1" dirty="0" smtClean="0">
                        <a:latin typeface="Cambria Math" panose="02040503050406030204" pitchFamily="18" charset="0"/>
                      </a:rPr>
                      <m:t>𝑝</m:t>
                    </m:r>
                  </m:oMath>
                </a14:m>
                <a:r>
                  <a:rPr lang="en-US" dirty="0"/>
                  <a:t> be the probability of heads</a:t>
                </a:r>
              </a:p>
              <a:p>
                <a:pPr lvl="2"/>
                <a:r>
                  <a:rPr lang="en-US" dirty="0"/>
                  <a:t>The next word is “Kennedy”</a:t>
                </a:r>
              </a:p>
              <a:p>
                <a:pPr lvl="1"/>
                <a:r>
                  <a:rPr lang="en-US" dirty="0"/>
                  <a:t>Let </a:t>
                </a:r>
                <a14:m>
                  <m:oMath xmlns:m="http://schemas.openxmlformats.org/officeDocument/2006/math">
                    <m:r>
                      <a:rPr lang="en-US" i="1" dirty="0" smtClean="0">
                        <a:latin typeface="Cambria Math" panose="02040503050406030204" pitchFamily="18" charset="0"/>
                      </a:rPr>
                      <m:t>𝑞</m:t>
                    </m:r>
                  </m:oMath>
                </a14:m>
                <a:r>
                  <a:rPr lang="en-US" dirty="0"/>
                  <a:t> be the probability of tails</a:t>
                </a:r>
              </a:p>
              <a:p>
                <a:pPr lvl="2"/>
                <a:r>
                  <a:rPr lang="en-US" dirty="0"/>
                  <a:t>where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r>
                      <a:rPr lang="en-US" i="1" dirty="0" smtClean="0">
                        <a:latin typeface="Cambria Math" panose="02040503050406030204" pitchFamily="18" charset="0"/>
                      </a:rPr>
                      <m:t>=1</m:t>
                    </m:r>
                  </m:oMath>
                </a14:m>
                <a:endParaRPr lang="en-US" dirty="0"/>
              </a:p>
              <a:p>
                <a:pPr lvl="1"/>
                <a14:m>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e>
                      <m:sup>
                        <m:r>
                          <a:rPr lang="en-US" b="0" i="1" smtClean="0">
                            <a:latin typeface="Cambria Math" panose="02040503050406030204" pitchFamily="18" charset="0"/>
                          </a:rPr>
                          <m:t>𝑛</m:t>
                        </m:r>
                      </m:sup>
                    </m:sSup>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𝑘</m:t>
                        </m:r>
                        <m:r>
                          <a:rPr lang="en-US" b="0" i="1" dirty="0" smtClean="0">
                            <a:latin typeface="Cambria Math" panose="02040503050406030204" pitchFamily="18" charset="0"/>
                          </a:rPr>
                          <m:t>=0</m:t>
                        </m:r>
                      </m:sub>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𝑛</m:t>
                        </m:r>
                      </m:sup>
                      <m:e>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𝑛</m:t>
                                  </m:r>
                                </m:e>
                              </m:mr>
                              <m:mr>
                                <m:e>
                                  <m:r>
                                    <a:rPr lang="en-US" b="0" i="1" dirty="0" smtClean="0">
                                      <a:latin typeface="Cambria Math" panose="02040503050406030204" pitchFamily="18" charset="0"/>
                                    </a:rPr>
                                    <m:t>𝑘</m:t>
                                  </m:r>
                                </m:e>
                              </m:mr>
                            </m:m>
                          </m:e>
                        </m:d>
                      </m:e>
                    </m:nary>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𝑘</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𝑞</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oMath>
                </a14:m>
                <a:endParaRPr lang="en-US" dirty="0"/>
              </a:p>
              <a:p>
                <a:r>
                  <a:rPr lang="en-US" dirty="0"/>
                  <a:t>Binomial is one of many models</a:t>
                </a:r>
              </a:p>
              <a:p>
                <a:pPr lvl="1"/>
                <a:r>
                  <a:rPr lang="en-US" dirty="0"/>
                  <a:t>Binomial is related to logistic regression</a:t>
                </a:r>
              </a:p>
              <a:p>
                <a:pPr lvl="1"/>
                <a:r>
                  <a:rPr lang="en-US" dirty="0"/>
                  <a:t>Multinomial is related to </a:t>
                </a:r>
                <a:r>
                  <a:rPr lang="en-US" dirty="0" err="1"/>
                  <a:t>softmax</a:t>
                </a:r>
                <a:endParaRPr lang="en-US" dirty="0"/>
              </a:p>
              <a:p>
                <a:pPr marL="914400" lvl="2" indent="0">
                  <a:buNone/>
                </a:pPr>
                <a:endParaRPr lang="en-US" dirty="0"/>
              </a:p>
            </p:txBody>
          </p:sp>
        </mc:Choice>
        <mc:Fallback xmlns="">
          <p:sp>
            <p:nvSpPr>
              <p:cNvPr id="3" name="Content Placeholder 2">
                <a:extLst>
                  <a:ext uri="{FF2B5EF4-FFF2-40B4-BE49-F238E27FC236}">
                    <a16:creationId xmlns:a16="http://schemas.microsoft.com/office/drawing/2014/main" id="{2B816C40-F83A-9D4B-E3A9-823DD02001CA}"/>
                  </a:ext>
                </a:extLst>
              </p:cNvPr>
              <p:cNvSpPr>
                <a:spLocks noGrp="1" noRot="1" noChangeAspect="1" noMove="1" noResize="1" noEditPoints="1" noAdjustHandles="1" noChangeArrowheads="1" noChangeShapeType="1" noTextEdit="1"/>
              </p:cNvSpPr>
              <p:nvPr>
                <p:ph sz="half" idx="1"/>
              </p:nvPr>
            </p:nvSpPr>
            <p:spPr>
              <a:blipFill>
                <a:blip r:embed="rId2"/>
                <a:stretch>
                  <a:fillRect l="-1711" t="-2616"/>
                </a:stretch>
              </a:blipFill>
            </p:spPr>
            <p:txBody>
              <a:bodyPr/>
              <a:lstStyle/>
              <a:p>
                <a:r>
                  <a:rPr lang="en-US">
                    <a:noFill/>
                  </a:rPr>
                  <a:t> </a:t>
                </a:r>
              </a:p>
            </p:txBody>
          </p:sp>
        </mc:Fallback>
      </mc:AlternateContent>
      <p:pic>
        <p:nvPicPr>
          <p:cNvPr id="9" name="Content Placeholder 8" descr="A screenshot of a web page&#10;&#10;Description automatically generated">
            <a:extLst>
              <a:ext uri="{FF2B5EF4-FFF2-40B4-BE49-F238E27FC236}">
                <a16:creationId xmlns:a16="http://schemas.microsoft.com/office/drawing/2014/main" id="{D6770221-F791-7C17-87D1-F3ACBDCA928E}"/>
              </a:ext>
            </a:extLst>
          </p:cNvPr>
          <p:cNvPicPr>
            <a:picLocks noGrp="1" noChangeAspect="1"/>
          </p:cNvPicPr>
          <p:nvPr>
            <p:ph sz="half" idx="2"/>
          </p:nvPr>
        </p:nvPicPr>
        <p:blipFill>
          <a:blip r:embed="rId3"/>
          <a:stretch>
            <a:fillRect/>
          </a:stretch>
        </p:blipFill>
        <p:spPr>
          <a:xfrm>
            <a:off x="5714169" y="1686161"/>
            <a:ext cx="6477831" cy="4670189"/>
          </a:xfrm>
        </p:spPr>
      </p:pic>
      <p:sp>
        <p:nvSpPr>
          <p:cNvPr id="5" name="Date Placeholder 4">
            <a:extLst>
              <a:ext uri="{FF2B5EF4-FFF2-40B4-BE49-F238E27FC236}">
                <a16:creationId xmlns:a16="http://schemas.microsoft.com/office/drawing/2014/main" id="{3A2AF549-A0F3-DE2A-E0F5-64525D44CF1A}"/>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3D480171-FD94-61ED-EFBA-EF775D75D395}"/>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3E3A888A-A003-D5D3-99AB-AABE463FC11D}"/>
              </a:ext>
            </a:extLst>
          </p:cNvPr>
          <p:cNvSpPr>
            <a:spLocks noGrp="1"/>
          </p:cNvSpPr>
          <p:nvPr>
            <p:ph type="sldNum" sz="quarter" idx="12"/>
          </p:nvPr>
        </p:nvSpPr>
        <p:spPr/>
        <p:txBody>
          <a:bodyPr/>
          <a:lstStyle/>
          <a:p>
            <a:fld id="{968D9EE9-F5CC-E840-B721-2FE4EA623452}" type="slidenum">
              <a:rPr lang="en-US" smtClean="0"/>
              <a:t>6</a:t>
            </a:fld>
            <a:endParaRPr lang="en-US"/>
          </a:p>
        </p:txBody>
      </p:sp>
    </p:spTree>
    <p:extLst>
      <p:ext uri="{BB962C8B-B14F-4D97-AF65-F5344CB8AC3E}">
        <p14:creationId xmlns:p14="http://schemas.microsoft.com/office/powerpoint/2010/main" val="546097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b="1" dirty="0">
                <a:solidFill>
                  <a:srgbClr val="FF0000"/>
                </a:solidFill>
              </a:rPr>
              <a:t>Word2vec</a:t>
            </a:r>
            <a:r>
              <a:rPr lang="en-US" dirty="0"/>
              <a:t> is not first, last or best to discuss</a:t>
            </a:r>
          </a:p>
          <a:p>
            <a:pPr lvl="1"/>
            <a:r>
              <a:rPr lang="en-US" dirty="0"/>
              <a:t>Vector spaces, </a:t>
            </a:r>
            <a:r>
              <a:rPr lang="en-US" dirty="0" err="1"/>
              <a:t>embeddings</a:t>
            </a:r>
            <a:r>
              <a:rPr lang="en-US" dirty="0"/>
              <a:t>, </a:t>
            </a:r>
            <a:r>
              <a:rPr lang="en-US" b="1" dirty="0">
                <a:solidFill>
                  <a:srgbClr val="FF0000"/>
                </a:solidFill>
              </a:rPr>
              <a:t>analogies</a:t>
            </a:r>
            <a:r>
              <a:rPr lang="en-US" dirty="0"/>
              <a:t>,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588258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2"/>
          <a:stretch>
            <a:fillRect/>
          </a:stretch>
        </p:blipFill>
        <p:spPr>
          <a:xfrm>
            <a:off x="0" y="870182"/>
            <a:ext cx="6297219" cy="4406364"/>
          </a:xfrm>
          <a:prstGeom prst="rect">
            <a:avLst/>
          </a:prstGeom>
        </p:spPr>
      </p:pic>
      <p:sp>
        <p:nvSpPr>
          <p:cNvPr id="7" name="Content Placeholder 6"/>
          <p:cNvSpPr>
            <a:spLocks noGrp="1"/>
          </p:cNvSpPr>
          <p:nvPr>
            <p:ph sz="half" idx="2"/>
          </p:nvPr>
        </p:nvSpPr>
        <p:spPr>
          <a:xfrm>
            <a:off x="6172199" y="1338608"/>
            <a:ext cx="5526157" cy="4351338"/>
          </a:xfrm>
        </p:spPr>
        <p:txBody>
          <a:bodyPr>
            <a:normAutofit fontScale="92500" lnSpcReduction="20000"/>
          </a:bodyPr>
          <a:lstStyle/>
          <a:p>
            <a:r>
              <a:rPr lang="en-US" dirty="0"/>
              <a:t>Linguistic generalizations</a:t>
            </a:r>
          </a:p>
          <a:p>
            <a:pPr lvl="1"/>
            <a:r>
              <a:rPr lang="en-US" dirty="0"/>
              <a:t>Word associations (distance in plot)</a:t>
            </a:r>
          </a:p>
          <a:p>
            <a:pPr lvl="1"/>
            <a:r>
              <a:rPr lang="en-US" dirty="0"/>
              <a:t>Features (</a:t>
            </a:r>
            <a:r>
              <a:rPr lang="en-US" dirty="0">
                <a:solidFill>
                  <a:srgbClr val="FF0000"/>
                </a:solidFill>
              </a:rPr>
              <a:t>red line</a:t>
            </a:r>
            <a:r>
              <a:rPr lang="en-US" dirty="0"/>
              <a:t>)</a:t>
            </a:r>
          </a:p>
          <a:p>
            <a:pPr lvl="2"/>
            <a:r>
              <a:rPr lang="en-US" dirty="0"/>
              <a:t>Countries &amp; Capitals</a:t>
            </a:r>
          </a:p>
          <a:p>
            <a:r>
              <a:rPr lang="en-US" dirty="0"/>
              <a:t>Analogies:</a:t>
            </a:r>
          </a:p>
          <a:p>
            <a:pPr lvl="1"/>
            <a:r>
              <a:rPr lang="en-US" dirty="0"/>
              <a:t>Man : Woman :: King : </a:t>
            </a:r>
            <a:r>
              <a:rPr lang="en-US" i="1" dirty="0"/>
              <a:t>x</a:t>
            </a:r>
          </a:p>
          <a:p>
            <a:pPr lvl="2"/>
            <a:r>
              <a:rPr lang="en-US" i="1" dirty="0"/>
              <a:t>x </a:t>
            </a:r>
            <a:r>
              <a:rPr lang="en-US" dirty="0">
                <a:sym typeface="Wingdings"/>
              </a:rPr>
              <a:t> queen</a:t>
            </a:r>
            <a:endParaRPr lang="en-US" dirty="0"/>
          </a:p>
          <a:p>
            <a:pPr lvl="1"/>
            <a:r>
              <a:rPr lang="en-US" dirty="0"/>
              <a:t>Athens : Greece :: Bangkok: </a:t>
            </a:r>
            <a:r>
              <a:rPr lang="en-US" i="1" dirty="0"/>
              <a:t>x</a:t>
            </a:r>
          </a:p>
          <a:p>
            <a:pPr lvl="2"/>
            <a:r>
              <a:rPr lang="en-US" i="1" dirty="0"/>
              <a:t>x</a:t>
            </a:r>
            <a:r>
              <a:rPr lang="en-US" dirty="0"/>
              <a:t> </a:t>
            </a:r>
            <a:r>
              <a:rPr lang="en-US" dirty="0">
                <a:sym typeface="Wingdings" panose="05000000000000000000" pitchFamily="2" charset="2"/>
              </a:rPr>
              <a:t>  Thailand</a:t>
            </a:r>
          </a:p>
          <a:p>
            <a:r>
              <a:rPr lang="en-US" dirty="0">
                <a:sym typeface="Wingdings" panose="05000000000000000000" pitchFamily="2" charset="2"/>
              </a:rPr>
              <a:t>Vector Space (Salton)</a:t>
            </a:r>
          </a:p>
          <a:p>
            <a:pPr lvl="1"/>
            <a:r>
              <a:rPr lang="en-US" dirty="0">
                <a:sym typeface="Wingdings" panose="05000000000000000000" pitchFamily="2" charset="2"/>
              </a:rPr>
              <a:t>Addition &amp; subtraction</a:t>
            </a:r>
          </a:p>
          <a:p>
            <a:pPr lvl="1"/>
            <a:r>
              <a:rPr lang="en-US" dirty="0">
                <a:sym typeface="Wingdings" panose="05000000000000000000" pitchFamily="2" charset="2"/>
              </a:rPr>
              <a:t>Clustering, PCA</a:t>
            </a:r>
          </a:p>
          <a:p>
            <a:r>
              <a:rPr lang="en-US" dirty="0">
                <a:sym typeface="Wingdings" panose="05000000000000000000" pitchFamily="2" charset="2"/>
              </a:rPr>
              <a:t>Convenient for Neural Networks</a:t>
            </a:r>
            <a:endParaRPr lang="en-US" dirty="0"/>
          </a:p>
        </p:txBody>
      </p:sp>
      <p:sp>
        <p:nvSpPr>
          <p:cNvPr id="4" name="Date Placeholder 3"/>
          <p:cNvSpPr>
            <a:spLocks noGrp="1"/>
          </p:cNvSpPr>
          <p:nvPr>
            <p:ph type="dt" sz="half" idx="10"/>
          </p:nvPr>
        </p:nvSpPr>
        <p:spPr/>
        <p:txBody>
          <a:bodyPr/>
          <a:lstStyle/>
          <a:p>
            <a:r>
              <a:rPr lang="en-US"/>
              <a:t>9/15/17</a:t>
            </a:r>
          </a:p>
        </p:txBody>
      </p:sp>
      <p:pic>
        <p:nvPicPr>
          <p:cNvPr id="16" name="Picture 15"/>
          <p:cNvPicPr>
            <a:picLocks noChangeAspect="1"/>
          </p:cNvPicPr>
          <p:nvPr/>
        </p:nvPicPr>
        <p:blipFill rotWithShape="1">
          <a:blip r:embed="rId3"/>
          <a:srcRect b="40331"/>
          <a:stretch/>
        </p:blipFill>
        <p:spPr>
          <a:xfrm>
            <a:off x="1762430" y="5276546"/>
            <a:ext cx="4223315" cy="1352854"/>
          </a:xfrm>
          <a:prstGeom prst="rect">
            <a:avLst/>
          </a:prstGeom>
        </p:spPr>
      </p:pic>
      <p:cxnSp>
        <p:nvCxnSpPr>
          <p:cNvPr id="9" name="Straight Connector 8"/>
          <p:cNvCxnSpPr/>
          <p:nvPr/>
        </p:nvCxnSpPr>
        <p:spPr>
          <a:xfrm flipH="1">
            <a:off x="3148609" y="1451733"/>
            <a:ext cx="597260" cy="33471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title"/>
              </p:nvPr>
            </p:nvSpPr>
            <p:spPr>
              <a:xfrm>
                <a:off x="74427" y="188843"/>
                <a:ext cx="11832651" cy="785192"/>
              </a:xfrm>
            </p:spPr>
            <p:txBody>
              <a:bodyPr>
                <a:noAutofit/>
              </a:bodyPr>
              <a:lstStyle/>
              <a:p>
                <a:r>
                  <a:rPr lang="en-US" sz="3600" dirty="0"/>
                  <a:t>Word2Vec: </a:t>
                </a:r>
                <a14:m>
                  <m:oMath xmlns:m="http://schemas.openxmlformats.org/officeDocument/2006/math">
                    <m:r>
                      <a:rPr lang="en-US" sz="3600" b="0" i="1" smtClean="0">
                        <a:latin typeface="Cambria Math" charset="0"/>
                      </a:rPr>
                      <m:t>𝑠𝑖𝑚</m:t>
                    </m:r>
                    <m:d>
                      <m:dPr>
                        <m:ctrlPr>
                          <a:rPr lang="en-US" sz="3600" b="0" i="1" smtClean="0">
                            <a:latin typeface="Cambria Math" panose="02040503050406030204" pitchFamily="18" charset="0"/>
                          </a:rPr>
                        </m:ctrlPr>
                      </m:dPr>
                      <m:e>
                        <m:r>
                          <a:rPr lang="en-US" sz="3600" b="0" i="1" smtClean="0">
                            <a:latin typeface="Cambria Math" charset="0"/>
                          </a:rPr>
                          <m:t>𝑥</m:t>
                        </m:r>
                        <m:r>
                          <a:rPr lang="en-US" sz="3600" b="0" i="1" smtClean="0">
                            <a:latin typeface="Cambria Math" charset="0"/>
                          </a:rPr>
                          <m:t>,</m:t>
                        </m:r>
                        <m:r>
                          <a:rPr lang="en-US" sz="3600" b="0" i="1" smtClean="0">
                            <a:latin typeface="Cambria Math" charset="0"/>
                          </a:rPr>
                          <m:t>𝑦</m:t>
                        </m:r>
                      </m:e>
                    </m:d>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cos</m:t>
                        </m:r>
                      </m:fName>
                      <m:e>
                        <m:d>
                          <m:dPr>
                            <m:ctrlPr>
                              <a:rPr lang="en-US" sz="3600" b="0" i="1" smtClean="0">
                                <a:latin typeface="Cambria Math" panose="02040503050406030204" pitchFamily="18" charset="0"/>
                              </a:rPr>
                            </m:ctrlPr>
                          </m:dPr>
                          <m:e>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𝑥</m:t>
                                </m:r>
                              </m:e>
                            </m:d>
                            <m:r>
                              <a:rPr lang="en-US" sz="3600" b="0" i="1" smtClean="0">
                                <a:latin typeface="Cambria Math" charset="0"/>
                              </a:rPr>
                              <m:t>, </m:t>
                            </m:r>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𝑦</m:t>
                                </m:r>
                              </m:e>
                            </m:d>
                          </m:e>
                        </m:d>
                      </m:e>
                    </m:func>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𝑃𝑀𝐼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r>
                      <a:rPr lang="en-US" sz="3600" b="0" i="1" smtClean="0">
                        <a:latin typeface="Cambria Math" charset="0"/>
                        <a:ea typeface="Cambria Math" charset="0"/>
                        <a:cs typeface="Cambria Math" charset="0"/>
                      </a:rPr>
                      <m:t>)</m:t>
                    </m:r>
                  </m:oMath>
                </a14:m>
                <a:br>
                  <a:rPr lang="en-US" sz="2800" dirty="0"/>
                </a:br>
                <a:r>
                  <a:rPr lang="en-US" sz="2000" dirty="0">
                    <a:hlinkClick r:id="rId4"/>
                  </a:rPr>
                  <a:t>https://code.google.com/archive/p/word2vec/</a:t>
                </a:r>
                <a:r>
                  <a:rPr lang="en-US" sz="2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4427" y="188843"/>
                <a:ext cx="11832651" cy="785192"/>
              </a:xfrm>
              <a:blipFill rotWithShape="0">
                <a:blip r:embed="rId5"/>
                <a:stretch>
                  <a:fillRect l="-1546" t="-21705" b="-22481"/>
                </a:stretch>
              </a:blipFill>
            </p:spPr>
            <p:txBody>
              <a:bodyPr/>
              <a:lstStyle/>
              <a:p>
                <a:r>
                  <a:rPr lang="en-US">
                    <a:noFill/>
                  </a:rPr>
                  <a:t> </a:t>
                </a:r>
              </a:p>
            </p:txBody>
          </p:sp>
        </mc:Fallback>
      </mc:AlternateContent>
    </p:spTree>
    <p:extLst>
      <p:ext uri="{BB962C8B-B14F-4D97-AF65-F5344CB8AC3E}">
        <p14:creationId xmlns:p14="http://schemas.microsoft.com/office/powerpoint/2010/main" val="2142486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371061" y="156404"/>
                <a:ext cx="10515600" cy="1881118"/>
              </a:xfrm>
            </p:spPr>
            <p:txBody>
              <a:bodyPr>
                <a:normAutofit lnSpcReduction="10000"/>
              </a:bodyPr>
              <a:lstStyle/>
              <a:p>
                <a:r>
                  <a:rPr lang="en-US" dirty="0"/>
                  <a:t>Vector addition &amp; subtraction</a:t>
                </a:r>
              </a:p>
              <a:p>
                <a:pPr lvl="1"/>
                <a14:m>
                  <m:oMath xmlns:m="http://schemas.openxmlformats.org/officeDocument/2006/math">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r>
                          <a:rPr lang="en-US" i="1">
                            <a:latin typeface="Cambria Math" charset="0"/>
                          </a:rPr>
                          <m:t>+</m:t>
                        </m:r>
                        <m:r>
                          <a:rPr lang="en-US" i="1">
                            <a:latin typeface="Cambria Math" charset="0"/>
                          </a:rPr>
                          <m:t>𝑤𝑜𝑚𝑎𝑛</m:t>
                        </m:r>
                        <m:r>
                          <a:rPr lang="en-US" i="1">
                            <a:latin typeface="Cambria Math" charset="0"/>
                          </a:rPr>
                          <m:t> −</m:t>
                        </m:r>
                        <m:r>
                          <a:rPr lang="en-US" i="1">
                            <a:latin typeface="Cambria Math" charset="0"/>
                          </a:rPr>
                          <m:t>𝑚𝑎𝑛</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𝑤𝑜𝑚𝑎𝑛</m:t>
                        </m:r>
                      </m:e>
                    </m:d>
                    <m:r>
                      <a:rPr lang="en-US" i="1">
                        <a:latin typeface="Cambria Math" charset="0"/>
                      </a:rPr>
                      <m:t>−</m:t>
                    </m:r>
                    <m:r>
                      <a:rPr lang="en-US" i="1">
                        <a:latin typeface="Cambria Math" charset="0"/>
                      </a:rPr>
                      <m:t>𝑣𝑒𝑐</m:t>
                    </m:r>
                    <m:r>
                      <a:rPr lang="en-US" i="1">
                        <a:latin typeface="Cambria Math" charset="0"/>
                      </a:rPr>
                      <m:t>(</m:t>
                    </m:r>
                    <m:r>
                      <a:rPr lang="en-US" i="1">
                        <a:latin typeface="Cambria Math" charset="0"/>
                      </a:rPr>
                      <m:t>𝑚𝑎𝑛</m:t>
                    </m:r>
                    <m:r>
                      <a:rPr lang="en-US" i="1">
                        <a:latin typeface="Cambria Math" charset="0"/>
                      </a:rPr>
                      <m:t>)</m:t>
                    </m:r>
                  </m:oMath>
                </a14:m>
                <a:endParaRPr lang="en-US" dirty="0"/>
              </a:p>
              <a:p>
                <a:r>
                  <a:rPr lang="en-US" dirty="0"/>
                  <a:t>Analogies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dirty="0">
                        <a:latin typeface="Cambria Math" charset="0"/>
                        <a:ea typeface="Cambria Math" charset="0"/>
                        <a:cs typeface="Cambria Math" charset="0"/>
                      </a:rPr>
                      <m:t>=</m:t>
                    </m:r>
                    <m:func>
                      <m:funcPr>
                        <m:ctrlPr>
                          <a:rPr lang="mr-IN" i="1" dirty="0" smtClean="0">
                            <a:latin typeface="Cambria Math" panose="02040503050406030204" pitchFamily="18" charset="0"/>
                            <a:ea typeface="Cambria Math" charset="0"/>
                            <a:cs typeface="Cambria Math" charset="0"/>
                          </a:rPr>
                        </m:ctrlPr>
                      </m:funcPr>
                      <m:fName>
                        <m:limLow>
                          <m:limLowPr>
                            <m:ctrlPr>
                              <a:rPr lang="mr-IN" i="1" dirty="0" smtClean="0">
                                <a:latin typeface="Cambria Math" panose="02040503050406030204" pitchFamily="18" charset="0"/>
                                <a:ea typeface="Cambria Math" charset="0"/>
                                <a:cs typeface="Cambria Math" charset="0"/>
                              </a:rPr>
                            </m:ctrlPr>
                          </m:limLowPr>
                          <m:e>
                            <m:r>
                              <m:rPr>
                                <m:sty m:val="p"/>
                              </m:rPr>
                              <a:rPr lang="en-US" b="0" i="0" dirty="0" smtClean="0">
                                <a:latin typeface="Cambria Math" charset="0"/>
                                <a:ea typeface="Cambria Math" charset="0"/>
                                <a:cs typeface="Cambria Math" charset="0"/>
                              </a:rPr>
                              <m:t>ARGMAX</m:t>
                            </m:r>
                          </m:e>
                          <m:lim>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𝑉</m:t>
                            </m:r>
                          </m:lim>
                        </m:limLow>
                      </m:fName>
                      <m:e>
                        <m:r>
                          <a:rPr lang="en-US" b="0" i="1" dirty="0" smtClean="0">
                            <a:latin typeface="Cambria Math" charset="0"/>
                            <a:ea typeface="Cambria Math" charset="0"/>
                            <a:cs typeface="Cambria Math" charset="0"/>
                          </a:rPr>
                          <m:t>𝑠𝑖𝑚</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𝑥</m:t>
                            </m:r>
                          </m:e>
                          <m:sup>
                            <m:r>
                              <a:rPr lang="en-US" b="0" i="1" dirty="0" smtClean="0">
                                <a:latin typeface="Cambria Math" charset="0"/>
                                <a:ea typeface="Cambria Math" charset="0"/>
                                <a:cs typeface="Cambria Math" charset="0"/>
                              </a:rPr>
                              <m:t>′</m:t>
                            </m:r>
                          </m:sup>
                        </m:sSup>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𝑘𝑖𝑛𝑔</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𝑤𝑜𝑚𝑎𝑛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𝑚𝑎𝑛</m:t>
                        </m:r>
                        <m:r>
                          <a:rPr lang="en-US" b="0" i="1" dirty="0" smtClean="0">
                            <a:latin typeface="Cambria Math" charset="0"/>
                            <a:ea typeface="Cambria Math" charset="0"/>
                            <a:cs typeface="Cambria Math" charset="0"/>
                          </a:rPr>
                          <m:t>)</m:t>
                        </m:r>
                      </m:e>
                    </m:func>
                  </m:oMath>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371061" y="156404"/>
                <a:ext cx="10515600" cy="1881118"/>
              </a:xfrm>
              <a:blipFill>
                <a:blip r:embed="rId2"/>
                <a:stretch>
                  <a:fillRect l="-1086" t="-8054"/>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r>
              <a:rPr lang="en-US"/>
              <a:t>9/15/17</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833" y="2037522"/>
            <a:ext cx="5312818" cy="4534289"/>
          </a:xfrm>
          <a:prstGeom prst="rect">
            <a:avLst/>
          </a:prstGeom>
        </p:spPr>
      </p:pic>
      <p:sp>
        <p:nvSpPr>
          <p:cNvPr id="2" name="TextBox 1"/>
          <p:cNvSpPr txBox="1"/>
          <p:nvPr/>
        </p:nvSpPr>
        <p:spPr>
          <a:xfrm>
            <a:off x="8542422" y="0"/>
            <a:ext cx="3565400" cy="523220"/>
          </a:xfrm>
          <a:prstGeom prst="rect">
            <a:avLst/>
          </a:prstGeom>
          <a:solidFill>
            <a:srgbClr val="FFFF00"/>
          </a:solidFill>
          <a:ln w="38100">
            <a:solidFill>
              <a:schemeClr val="tx1"/>
            </a:solidFill>
          </a:ln>
        </p:spPr>
        <p:txBody>
          <a:bodyPr wrap="none" rtlCol="0">
            <a:spAutoFit/>
          </a:bodyPr>
          <a:lstStyle/>
          <a:p>
            <a:r>
              <a:rPr lang="en-US" sz="2800" dirty="0"/>
              <a:t>man : woman :: king : </a:t>
            </a:r>
            <a:r>
              <a:rPr lang="en-US" sz="2800" b="1" i="1" dirty="0"/>
              <a:t>x</a:t>
            </a:r>
          </a:p>
        </p:txBody>
      </p:sp>
    </p:spTree>
    <p:extLst>
      <p:ext uri="{BB962C8B-B14F-4D97-AF65-F5344CB8AC3E}">
        <p14:creationId xmlns:p14="http://schemas.microsoft.com/office/powerpoint/2010/main" val="1913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9/15/17</a:t>
            </a:r>
          </a:p>
        </p:txBody>
      </p:sp>
      <p:sp>
        <p:nvSpPr>
          <p:cNvPr id="10" name="Content Placeholder 9"/>
          <p:cNvSpPr>
            <a:spLocks noGrp="1"/>
          </p:cNvSpPr>
          <p:nvPr>
            <p:ph sz="half" idx="1"/>
          </p:nvPr>
        </p:nvSpPr>
        <p:spPr>
          <a:xfrm>
            <a:off x="266700" y="1423396"/>
            <a:ext cx="4312696" cy="4856163"/>
          </a:xfrm>
        </p:spPr>
        <p:txBody>
          <a:bodyPr/>
          <a:lstStyle/>
          <a:p>
            <a:r>
              <a:rPr lang="en-US" dirty="0"/>
              <a:t>Tweets</a:t>
            </a:r>
          </a:p>
          <a:p>
            <a:pPr lvl="1"/>
            <a:r>
              <a:rPr lang="en-US" dirty="0"/>
              <a:t>RT </a:t>
            </a:r>
            <a:r>
              <a:rPr lang="en-US" dirty="0">
                <a:hlinkClick r:id="rId2"/>
              </a:rPr>
              <a:t>@tallinzen</a:t>
            </a:r>
            <a:r>
              <a:rPr lang="en-US" dirty="0"/>
              <a:t>: sure, </a:t>
            </a:r>
            <a:r>
              <a:rPr lang="en-US" dirty="0" err="1"/>
              <a:t>king:queen</a:t>
            </a:r>
            <a:r>
              <a:rPr lang="en-US" dirty="0"/>
              <a:t> </a:t>
            </a:r>
            <a:r>
              <a:rPr lang="en-US" dirty="0" err="1"/>
              <a:t>etc</a:t>
            </a:r>
            <a:r>
              <a:rPr lang="en-US" dirty="0"/>
              <a:t>, but did you know word2vec gets real SAT analogies right just 1% of the time?</a:t>
            </a:r>
          </a:p>
          <a:p>
            <a:pPr lvl="1"/>
            <a:r>
              <a:rPr lang="en-US" dirty="0"/>
              <a:t>15 copies of this tweet</a:t>
            </a:r>
          </a:p>
          <a:p>
            <a:pPr lvl="2"/>
            <a:r>
              <a:rPr lang="en-US" dirty="0"/>
              <a:t>Some by NLP experts</a:t>
            </a:r>
          </a:p>
          <a:p>
            <a:r>
              <a:rPr lang="en-US" dirty="0"/>
              <a:t>Resources Debate</a:t>
            </a:r>
          </a:p>
          <a:p>
            <a:pPr lvl="1"/>
            <a:r>
              <a:rPr lang="en-US" dirty="0"/>
              <a:t>WordNet &amp;</a:t>
            </a:r>
          </a:p>
          <a:p>
            <a:pPr lvl="1"/>
            <a:r>
              <a:rPr lang="en-US" dirty="0"/>
              <a:t>British National Corpora</a:t>
            </a:r>
          </a:p>
          <a:p>
            <a:pPr lvl="1"/>
            <a:endParaRPr lang="en-US" dirty="0"/>
          </a:p>
        </p:txBody>
      </p:sp>
      <p:pic>
        <p:nvPicPr>
          <p:cNvPr id="11"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4563" y="-1"/>
            <a:ext cx="7487438" cy="6721475"/>
          </a:xfrm>
        </p:spPr>
      </p:pic>
      <p:sp>
        <p:nvSpPr>
          <p:cNvPr id="7" name="Rounded Rectangle 6"/>
          <p:cNvSpPr/>
          <p:nvPr/>
        </p:nvSpPr>
        <p:spPr>
          <a:xfrm>
            <a:off x="4922297" y="6063936"/>
            <a:ext cx="6926803" cy="495928"/>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flipH="1">
            <a:off x="330200" y="57793"/>
            <a:ext cx="4013200" cy="1044279"/>
          </a:xfrm>
        </p:spPr>
        <p:txBody>
          <a:bodyPr>
            <a:normAutofit/>
          </a:bodyPr>
          <a:lstStyle/>
          <a:p>
            <a:r>
              <a:rPr lang="en-US" sz="3200" dirty="0"/>
              <a:t>Some analogies are easier than others</a:t>
            </a:r>
          </a:p>
        </p:txBody>
      </p:sp>
    </p:spTree>
    <p:extLst>
      <p:ext uri="{BB962C8B-B14F-4D97-AF65-F5344CB8AC3E}">
        <p14:creationId xmlns:p14="http://schemas.microsoft.com/office/powerpoint/2010/main" val="19038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3"/>
          <a:stretch>
            <a:fillRect/>
          </a:stretch>
        </p:blipFill>
        <p:spPr>
          <a:xfrm>
            <a:off x="567069" y="-38712"/>
            <a:ext cx="4244163" cy="2969775"/>
          </a:xfrm>
          <a:prstGeom prst="rect">
            <a:avLst/>
          </a:prstGeom>
        </p:spPr>
      </p:pic>
      <p:sp>
        <p:nvSpPr>
          <p:cNvPr id="2" name="Title 1"/>
          <p:cNvSpPr>
            <a:spLocks noGrp="1"/>
          </p:cNvSpPr>
          <p:nvPr>
            <p:ph type="title"/>
          </p:nvPr>
        </p:nvSpPr>
        <p:spPr>
          <a:xfrm>
            <a:off x="7028558" y="163107"/>
            <a:ext cx="4967177" cy="1325563"/>
          </a:xfrm>
        </p:spPr>
        <p:txBody>
          <a:bodyPr>
            <a:noAutofit/>
          </a:bodyPr>
          <a:lstStyle/>
          <a:p>
            <a:r>
              <a:rPr lang="en-US" sz="3200" dirty="0"/>
              <a:t>Levy &amp; Goldberg (NIPS-2014)</a:t>
            </a:r>
            <a:br>
              <a:rPr lang="en-US" sz="3200" dirty="0"/>
            </a:br>
            <a:r>
              <a:rPr lang="en-US" sz="2000" dirty="0"/>
              <a:t>Word2Vec ≈ PMI (Pointwise Mutual Info)</a:t>
            </a:r>
          </a:p>
        </p:txBody>
      </p:sp>
      <p:pic>
        <p:nvPicPr>
          <p:cNvPr id="8" name="Content Placeholder 7"/>
          <p:cNvPicPr>
            <a:picLocks noGrp="1" noChangeAspect="1"/>
          </p:cNvPicPr>
          <p:nvPr>
            <p:ph sz="half" idx="2"/>
          </p:nvPr>
        </p:nvPicPr>
        <p:blipFill>
          <a:blip r:embed="rId4"/>
          <a:stretch>
            <a:fillRect/>
          </a:stretch>
        </p:blipFill>
        <p:spPr>
          <a:xfrm>
            <a:off x="6718858" y="1391368"/>
            <a:ext cx="5346407" cy="5330107"/>
          </a:xfrm>
          <a:prstGeom prst="rect">
            <a:avLst/>
          </a:prstGeom>
        </p:spPr>
      </p:pic>
      <p:sp>
        <p:nvSpPr>
          <p:cNvPr id="4" name="Date Placeholder 3"/>
          <p:cNvSpPr>
            <a:spLocks noGrp="1"/>
          </p:cNvSpPr>
          <p:nvPr>
            <p:ph type="dt" sz="half" idx="10"/>
          </p:nvPr>
        </p:nvSpPr>
        <p:spPr/>
        <p:txBody>
          <a:bodyPr/>
          <a:lstStyle/>
          <a:p>
            <a:r>
              <a:rPr lang="en-US"/>
              <a:t>9/15/17</a:t>
            </a:r>
          </a:p>
        </p:txBody>
      </p:sp>
      <p:sp>
        <p:nvSpPr>
          <p:cNvPr id="9" name="Content Placeholder 2"/>
          <p:cNvSpPr txBox="1">
            <a:spLocks/>
          </p:cNvSpPr>
          <p:nvPr/>
        </p:nvSpPr>
        <p:spPr>
          <a:xfrm>
            <a:off x="58479" y="2886740"/>
            <a:ext cx="6970079" cy="35548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ym typeface="Wingdings"/>
              </a:rPr>
              <a:t>Levy &amp; Goldberg (NIPS-2014) is a theoretical </a:t>
            </a:r>
            <a:r>
              <a:rPr lang="en-US" dirty="0" err="1">
                <a:sym typeface="Wingdings"/>
              </a:rPr>
              <a:t>arg</a:t>
            </a:r>
            <a:endParaRPr lang="en-US" dirty="0">
              <a:sym typeface="Wingdings"/>
            </a:endParaRPr>
          </a:p>
          <a:p>
            <a:pPr lvl="1"/>
            <a:r>
              <a:rPr lang="en-US" dirty="0">
                <a:sym typeface="Wingdings"/>
              </a:rPr>
              <a:t>Plots  correlations are large, but far from perfect</a:t>
            </a:r>
          </a:p>
          <a:p>
            <a:r>
              <a:rPr lang="en-US" dirty="0"/>
              <a:t>Materials:</a:t>
            </a:r>
          </a:p>
          <a:p>
            <a:pPr lvl="1"/>
            <a:r>
              <a:rPr lang="en-US" dirty="0"/>
              <a:t>N = 22 words (11 cities + 11 countries)</a:t>
            </a:r>
          </a:p>
          <a:p>
            <a:pPr lvl="1"/>
            <a:r>
              <a:rPr lang="en-US" dirty="0"/>
              <a:t>N (N-1)/2 = 231 pairs of words (points)</a:t>
            </a:r>
          </a:p>
          <a:p>
            <a:pPr lvl="1"/>
            <a:r>
              <a:rPr lang="en-US" dirty="0"/>
              <a:t>type in {city, country}</a:t>
            </a:r>
          </a:p>
          <a:p>
            <a:r>
              <a:rPr lang="en-US" dirty="0"/>
              <a:t>Color:</a:t>
            </a:r>
          </a:p>
          <a:p>
            <a:pPr lvl="1"/>
            <a:r>
              <a:rPr lang="en-US" b="1" dirty="0">
                <a:solidFill>
                  <a:srgbClr val="92D050"/>
                </a:solidFill>
              </a:rPr>
              <a:t>Green</a:t>
            </a:r>
            <a:r>
              <a:rPr lang="en-US" dirty="0"/>
              <a:t> </a:t>
            </a:r>
            <a:r>
              <a:rPr lang="en-US" dirty="0">
                <a:sym typeface="Wingdings"/>
              </a:rPr>
              <a:t> type match</a:t>
            </a:r>
          </a:p>
          <a:p>
            <a:pPr lvl="1"/>
            <a:r>
              <a:rPr lang="en-US" b="1" dirty="0">
                <a:solidFill>
                  <a:srgbClr val="FF0000"/>
                </a:solidFill>
                <a:sym typeface="Wingdings"/>
              </a:rPr>
              <a:t>Red</a:t>
            </a:r>
            <a:r>
              <a:rPr lang="en-US" dirty="0">
                <a:solidFill>
                  <a:srgbClr val="FF0000"/>
                </a:solidFill>
                <a:sym typeface="Wingdings"/>
              </a:rPr>
              <a:t> </a:t>
            </a:r>
            <a:r>
              <a:rPr lang="en-US" dirty="0">
                <a:sym typeface="Wingdings"/>
              </a:rPr>
              <a:t> type mismatch</a:t>
            </a:r>
          </a:p>
        </p:txBody>
      </p:sp>
    </p:spTree>
    <p:extLst>
      <p:ext uri="{BB962C8B-B14F-4D97-AF65-F5344CB8AC3E}">
        <p14:creationId xmlns:p14="http://schemas.microsoft.com/office/powerpoint/2010/main" val="526895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056D-A2EC-AF5D-3C4B-173DF902CF9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D05FAF1-75B7-3A46-61CD-C9DCD06DF477}"/>
              </a:ext>
            </a:extLst>
          </p:cNvPr>
          <p:cNvSpPr>
            <a:spLocks noGrp="1"/>
          </p:cNvSpPr>
          <p:nvPr>
            <p:ph sz="half" idx="1"/>
          </p:nvPr>
        </p:nvSpPr>
        <p:spPr/>
        <p:txBody>
          <a:bodyPr>
            <a:normAutofit fontScale="92500" lnSpcReduction="10000"/>
          </a:bodyPr>
          <a:lstStyle/>
          <a:p>
            <a:r>
              <a:rPr lang="en-US" dirty="0"/>
              <a:t>Homework</a:t>
            </a:r>
          </a:p>
          <a:p>
            <a:pPr lvl="1"/>
            <a:r>
              <a:rPr lang="en-US" dirty="0"/>
              <a:t>Assignment 1: </a:t>
            </a:r>
            <a:r>
              <a:rPr lang="en-US" dirty="0">
                <a:hlinkClick r:id="rId2"/>
              </a:rPr>
              <a:t>Better Together</a:t>
            </a:r>
            <a:endParaRPr lang="en-US" dirty="0"/>
          </a:p>
          <a:p>
            <a:pPr lvl="1"/>
            <a:r>
              <a:rPr lang="en-US" dirty="0"/>
              <a:t>Assignment 2: </a:t>
            </a:r>
            <a:r>
              <a:rPr lang="en-US" dirty="0" err="1">
                <a:hlinkClick r:id="rId3"/>
              </a:rPr>
              <a:t>HuggingFace</a:t>
            </a:r>
            <a:r>
              <a:rPr lang="en-US" dirty="0">
                <a:hlinkClick r:id="rId3"/>
              </a:rPr>
              <a:t> Pipelines</a:t>
            </a:r>
            <a:endParaRPr lang="en-US" dirty="0"/>
          </a:p>
          <a:p>
            <a:pPr>
              <a:buFont typeface="Wingdings" pitchFamily="2" charset="2"/>
              <a:buChar char="ü"/>
            </a:pPr>
            <a:r>
              <a:rPr lang="en-US" dirty="0"/>
              <a:t>Background Material</a:t>
            </a:r>
          </a:p>
          <a:p>
            <a:pPr lvl="1">
              <a:buFont typeface="Wingdings" pitchFamily="2" charset="2"/>
              <a:buChar char="ü"/>
            </a:pPr>
            <a:r>
              <a:rPr lang="en-US" dirty="0"/>
              <a:t>Python</a:t>
            </a:r>
          </a:p>
          <a:p>
            <a:pPr lvl="2">
              <a:buFont typeface="Wingdings" pitchFamily="2" charset="2"/>
              <a:buChar char="ü"/>
            </a:pPr>
            <a:r>
              <a:rPr lang="en-US" dirty="0" err="1"/>
              <a:t>numpy</a:t>
            </a:r>
            <a:r>
              <a:rPr lang="en-US" dirty="0"/>
              <a:t>, matplotlib, requests, </a:t>
            </a:r>
            <a:r>
              <a:rPr lang="en-US" dirty="0" err="1"/>
              <a:t>json</a:t>
            </a:r>
            <a:endParaRPr lang="en-US" dirty="0"/>
          </a:p>
          <a:p>
            <a:pPr lvl="2">
              <a:buFont typeface="Wingdings" pitchFamily="2" charset="2"/>
              <a:buChar char="ü"/>
            </a:pPr>
            <a:r>
              <a:rPr lang="en-US" dirty="0" err="1"/>
              <a:t>sklearn</a:t>
            </a:r>
            <a:r>
              <a:rPr lang="en-US" dirty="0"/>
              <a:t>, </a:t>
            </a:r>
            <a:r>
              <a:rPr lang="en-US" dirty="0" err="1"/>
              <a:t>scipy</a:t>
            </a:r>
            <a:endParaRPr lang="en-US" dirty="0"/>
          </a:p>
          <a:p>
            <a:pPr lvl="2">
              <a:buFont typeface="Wingdings" pitchFamily="2" charset="2"/>
              <a:buChar char="ü"/>
            </a:pPr>
            <a:r>
              <a:rPr lang="en-US" dirty="0"/>
              <a:t>requests: APIs (Semantic Scholar)</a:t>
            </a:r>
          </a:p>
          <a:p>
            <a:pPr lvl="1">
              <a:buFont typeface="Wingdings" pitchFamily="2" charset="2"/>
              <a:buChar char="ü"/>
            </a:pPr>
            <a:r>
              <a:rPr lang="en-US" dirty="0"/>
              <a:t>Linear Algebra</a:t>
            </a:r>
          </a:p>
          <a:p>
            <a:pPr lvl="1">
              <a:buFont typeface="Wingdings" pitchFamily="2" charset="2"/>
              <a:buChar char="ü"/>
            </a:pPr>
            <a:r>
              <a:rPr lang="en-US" dirty="0"/>
              <a:t>Graph Algorithms</a:t>
            </a:r>
          </a:p>
          <a:p>
            <a:pPr lvl="1">
              <a:buFont typeface="Wingdings" pitchFamily="2" charset="2"/>
              <a:buChar char="ü"/>
            </a:pPr>
            <a:r>
              <a:rPr lang="en-US" dirty="0"/>
              <a:t>Probability</a:t>
            </a:r>
          </a:p>
          <a:p>
            <a:pPr lvl="1">
              <a:buFont typeface="Wingdings" pitchFamily="2" charset="2"/>
              <a:buChar char="ü"/>
            </a:pPr>
            <a:r>
              <a:rPr lang="en-US" dirty="0"/>
              <a:t>Machine Learning</a:t>
            </a:r>
          </a:p>
        </p:txBody>
      </p:sp>
      <p:sp>
        <p:nvSpPr>
          <p:cNvPr id="7" name="Content Placeholder 6">
            <a:extLst>
              <a:ext uri="{FF2B5EF4-FFF2-40B4-BE49-F238E27FC236}">
                <a16:creationId xmlns:a16="http://schemas.microsoft.com/office/drawing/2014/main" id="{FE280E49-26D2-06D0-9424-C0CD26471035}"/>
              </a:ext>
            </a:extLst>
          </p:cNvPr>
          <p:cNvSpPr>
            <a:spLocks noGrp="1"/>
          </p:cNvSpPr>
          <p:nvPr>
            <p:ph sz="half" idx="2"/>
          </p:nvPr>
        </p:nvSpPr>
        <p:spPr/>
        <p:txBody>
          <a:bodyPr>
            <a:normAutofit fontScale="92500" lnSpcReduction="10000"/>
          </a:bodyPr>
          <a:lstStyle/>
          <a:p>
            <a:pPr>
              <a:buFont typeface="Wingdings" pitchFamily="2" charset="2"/>
              <a:buChar char="ü"/>
            </a:pPr>
            <a:r>
              <a:rPr lang="en-US" dirty="0"/>
              <a:t>Old Business</a:t>
            </a:r>
          </a:p>
          <a:p>
            <a:pPr lvl="1">
              <a:buFont typeface="Wingdings" pitchFamily="2" charset="2"/>
              <a:buChar char="ü"/>
            </a:pPr>
            <a:r>
              <a:rPr lang="en-US" dirty="0"/>
              <a:t>(Nearly) everything </a:t>
            </a:r>
            <a:r>
              <a:rPr lang="en-US" dirty="0">
                <a:sym typeface="Wingdings" pitchFamily="2" charset="2"/>
              </a:rPr>
              <a:t> Vector</a:t>
            </a:r>
            <a:endParaRPr lang="en-US" dirty="0"/>
          </a:p>
          <a:p>
            <a:pPr lvl="2">
              <a:buFont typeface="Wingdings" pitchFamily="2" charset="2"/>
              <a:buChar char="ü"/>
            </a:pPr>
            <a:r>
              <a:rPr lang="en-US" dirty="0"/>
              <a:t>Word2vec</a:t>
            </a:r>
          </a:p>
          <a:p>
            <a:pPr lvl="2">
              <a:buFont typeface="Wingdings" pitchFamily="2" charset="2"/>
              <a:buChar char="ü"/>
            </a:pPr>
            <a:r>
              <a:rPr lang="en-US" dirty="0"/>
              <a:t>Doc2vec</a:t>
            </a:r>
          </a:p>
          <a:p>
            <a:pPr lvl="1">
              <a:buFont typeface="Wingdings" pitchFamily="2" charset="2"/>
              <a:buChar char="ü"/>
            </a:pPr>
            <a:r>
              <a:rPr lang="en-US" dirty="0"/>
              <a:t>Similarity </a:t>
            </a:r>
            <a:r>
              <a:rPr lang="en-US" dirty="0">
                <a:sym typeface="Wingdings" pitchFamily="2" charset="2"/>
              </a:rPr>
              <a:t> Cosine</a:t>
            </a:r>
          </a:p>
          <a:p>
            <a:pPr lvl="1">
              <a:buFont typeface="Wingdings" pitchFamily="2" charset="2"/>
              <a:buChar char="ü"/>
            </a:pPr>
            <a:r>
              <a:rPr lang="en-US" dirty="0"/>
              <a:t>Approximate Nearest Neighbors</a:t>
            </a:r>
          </a:p>
          <a:p>
            <a:r>
              <a:rPr lang="en-US" dirty="0"/>
              <a:t>New Business</a:t>
            </a:r>
          </a:p>
          <a:p>
            <a:pPr lvl="1"/>
            <a:r>
              <a:rPr lang="en-US" dirty="0" err="1">
                <a:hlinkClick r:id="rId4"/>
              </a:rPr>
              <a:t>Colab</a:t>
            </a:r>
            <a:endParaRPr lang="en-US" dirty="0"/>
          </a:p>
          <a:p>
            <a:pPr lvl="1"/>
            <a:r>
              <a:rPr lang="en-US" dirty="0"/>
              <a:t>Deep Nets: Inference</a:t>
            </a:r>
          </a:p>
          <a:p>
            <a:pPr lvl="2"/>
            <a:r>
              <a:rPr lang="en-US" dirty="0"/>
              <a:t>Classification &amp; Regression</a:t>
            </a:r>
          </a:p>
          <a:p>
            <a:pPr lvl="2"/>
            <a:r>
              <a:rPr lang="en-US" dirty="0"/>
              <a:t>Anything </a:t>
            </a:r>
            <a:r>
              <a:rPr lang="en-US" dirty="0">
                <a:sym typeface="Wingdings" pitchFamily="2" charset="2"/>
              </a:rPr>
              <a:t> Vector</a:t>
            </a:r>
          </a:p>
          <a:p>
            <a:pPr lvl="2"/>
            <a:r>
              <a:rPr lang="en-US" dirty="0">
                <a:sym typeface="Wingdings" pitchFamily="2" charset="2"/>
              </a:rPr>
              <a:t>Machine Translation</a:t>
            </a:r>
          </a:p>
          <a:p>
            <a:pPr lvl="2"/>
            <a:r>
              <a:rPr lang="en-US" dirty="0">
                <a:sym typeface="Wingdings" pitchFamily="2" charset="2"/>
              </a:rPr>
              <a:t>Fill Mask</a:t>
            </a:r>
            <a:endParaRPr lang="en-US" dirty="0"/>
          </a:p>
        </p:txBody>
      </p:sp>
      <p:sp>
        <p:nvSpPr>
          <p:cNvPr id="4" name="Date Placeholder 3">
            <a:extLst>
              <a:ext uri="{FF2B5EF4-FFF2-40B4-BE49-F238E27FC236}">
                <a16:creationId xmlns:a16="http://schemas.microsoft.com/office/drawing/2014/main" id="{6522B8B9-EBB1-6301-2A45-410A07FE5BC6}"/>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D527BC96-320E-CF19-77F7-D4016564C8B8}"/>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0512B7A4-301E-C6B3-C847-28ECF2EB8A60}"/>
              </a:ext>
            </a:extLst>
          </p:cNvPr>
          <p:cNvSpPr>
            <a:spLocks noGrp="1"/>
          </p:cNvSpPr>
          <p:nvPr>
            <p:ph type="sldNum" sz="quarter" idx="12"/>
          </p:nvPr>
        </p:nvSpPr>
        <p:spPr/>
        <p:txBody>
          <a:bodyPr/>
          <a:lstStyle/>
          <a:p>
            <a:fld id="{968D9EE9-F5CC-E840-B721-2FE4EA623452}" type="slidenum">
              <a:rPr lang="en-US" smtClean="0"/>
              <a:t>65</a:t>
            </a:fld>
            <a:endParaRPr lang="en-US"/>
          </a:p>
        </p:txBody>
      </p:sp>
    </p:spTree>
    <p:extLst>
      <p:ext uri="{BB962C8B-B14F-4D97-AF65-F5344CB8AC3E}">
        <p14:creationId xmlns:p14="http://schemas.microsoft.com/office/powerpoint/2010/main" val="3914887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E745F2-EE46-5E4B-37DD-96817FBABD94}"/>
              </a:ext>
            </a:extLst>
          </p:cNvPr>
          <p:cNvSpPr>
            <a:spLocks noGrp="1"/>
          </p:cNvSpPr>
          <p:nvPr>
            <p:ph type="title"/>
          </p:nvPr>
        </p:nvSpPr>
        <p:spPr/>
        <p:txBody>
          <a:bodyPr>
            <a:normAutofit/>
          </a:bodyPr>
          <a:lstStyle/>
          <a:p>
            <a:r>
              <a:rPr lang="en-US" dirty="0" err="1"/>
              <a:t>HuggingFace</a:t>
            </a:r>
            <a:r>
              <a:rPr lang="en-US" dirty="0"/>
              <a:t> Pipelines</a:t>
            </a:r>
            <a:br>
              <a:rPr lang="en-US" dirty="0"/>
            </a:br>
            <a:r>
              <a:rPr lang="en-US" dirty="0">
                <a:hlinkClick r:id="rId2"/>
              </a:rPr>
              <a:t>Colab</a:t>
            </a:r>
            <a:endParaRPr lang="en-US" dirty="0"/>
          </a:p>
        </p:txBody>
      </p:sp>
      <p:sp>
        <p:nvSpPr>
          <p:cNvPr id="9" name="Content Placeholder 8">
            <a:extLst>
              <a:ext uri="{FF2B5EF4-FFF2-40B4-BE49-F238E27FC236}">
                <a16:creationId xmlns:a16="http://schemas.microsoft.com/office/drawing/2014/main" id="{5B7B596D-9FA8-F182-0C26-C59D6B64EA17}"/>
              </a:ext>
            </a:extLst>
          </p:cNvPr>
          <p:cNvSpPr>
            <a:spLocks noGrp="1"/>
          </p:cNvSpPr>
          <p:nvPr>
            <p:ph idx="1"/>
          </p:nvPr>
        </p:nvSpPr>
        <p:spPr/>
        <p:txBody>
          <a:bodyPr>
            <a:normAutofit lnSpcReduction="10000"/>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https://huggingface.co/docs/transformers/main_classes/pipelines#transformers.pipeline.task</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token classification, classify spans,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text-to-speech (speech synthesis), audio classification</a:t>
            </a:r>
          </a:p>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 question answering, fill mask, translation</a:t>
            </a:r>
          </a:p>
          <a:p>
            <a:endParaRPr lang="en-US" dirty="0"/>
          </a:p>
        </p:txBody>
      </p:sp>
      <p:sp>
        <p:nvSpPr>
          <p:cNvPr id="5" name="Date Placeholder 4">
            <a:extLst>
              <a:ext uri="{FF2B5EF4-FFF2-40B4-BE49-F238E27FC236}">
                <a16:creationId xmlns:a16="http://schemas.microsoft.com/office/drawing/2014/main" id="{3AAD152C-B457-C7E1-A9B8-F25497CA57AC}"/>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FC547565-B0B2-C0CB-8868-C93401476962}"/>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D9340B9F-870C-24BF-E4B4-17897BD09817}"/>
              </a:ext>
            </a:extLst>
          </p:cNvPr>
          <p:cNvSpPr>
            <a:spLocks noGrp="1"/>
          </p:cNvSpPr>
          <p:nvPr>
            <p:ph type="sldNum" sz="quarter" idx="12"/>
          </p:nvPr>
        </p:nvSpPr>
        <p:spPr/>
        <p:txBody>
          <a:bodyPr/>
          <a:lstStyle/>
          <a:p>
            <a:fld id="{968D9EE9-F5CC-E840-B721-2FE4EA623452}" type="slidenum">
              <a:rPr lang="en-US" smtClean="0"/>
              <a:t>66</a:t>
            </a:fld>
            <a:endParaRPr lang="en-US"/>
          </a:p>
        </p:txBody>
      </p:sp>
    </p:spTree>
    <p:extLst>
      <p:ext uri="{BB962C8B-B14F-4D97-AF65-F5344CB8AC3E}">
        <p14:creationId xmlns:p14="http://schemas.microsoft.com/office/powerpoint/2010/main" val="182663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E316-10F6-56F7-E816-2B3870856A2B}"/>
              </a:ext>
            </a:extLst>
          </p:cNvPr>
          <p:cNvSpPr>
            <a:spLocks noGrp="1"/>
          </p:cNvSpPr>
          <p:nvPr>
            <p:ph type="title"/>
          </p:nvPr>
        </p:nvSpPr>
        <p:spPr/>
        <p:txBody>
          <a:bodyPr/>
          <a:lstStyle/>
          <a:p>
            <a:r>
              <a:rPr lang="en-US" dirty="0"/>
              <a:t>Back Translation and Conjunction</a:t>
            </a:r>
          </a:p>
        </p:txBody>
      </p:sp>
      <p:sp>
        <p:nvSpPr>
          <p:cNvPr id="8" name="Text Placeholder 7">
            <a:extLst>
              <a:ext uri="{FF2B5EF4-FFF2-40B4-BE49-F238E27FC236}">
                <a16:creationId xmlns:a16="http://schemas.microsoft.com/office/drawing/2014/main" id="{DAEBC713-2E58-BB21-5CE0-E12269C386C1}"/>
              </a:ext>
            </a:extLst>
          </p:cNvPr>
          <p:cNvSpPr>
            <a:spLocks noGrp="1"/>
          </p:cNvSpPr>
          <p:nvPr>
            <p:ph type="body" idx="1"/>
          </p:nvPr>
        </p:nvSpPr>
        <p:spPr/>
        <p:txBody>
          <a:bodyPr/>
          <a:lstStyle/>
          <a:p>
            <a:r>
              <a:rPr lang="en-US" dirty="0"/>
              <a:t>Synonyms (not equivalent)</a:t>
            </a:r>
          </a:p>
        </p:txBody>
      </p:sp>
      <p:sp>
        <p:nvSpPr>
          <p:cNvPr id="3" name="Content Placeholder 2">
            <a:extLst>
              <a:ext uri="{FF2B5EF4-FFF2-40B4-BE49-F238E27FC236}">
                <a16:creationId xmlns:a16="http://schemas.microsoft.com/office/drawing/2014/main" id="{2E6D5685-A059-43A6-A810-5FAFB2538AE2}"/>
              </a:ext>
            </a:extLst>
          </p:cNvPr>
          <p:cNvSpPr>
            <a:spLocks noGrp="1"/>
          </p:cNvSpPr>
          <p:nvPr>
            <p:ph sz="half" idx="2"/>
          </p:nvPr>
        </p:nvSpPr>
        <p:spPr/>
        <p:txBody>
          <a:bodyPr>
            <a:normAutofit fontScale="92500" lnSpcReduction="10000"/>
          </a:bodyPr>
          <a:lstStyle/>
          <a:p>
            <a:r>
              <a:rPr lang="en-US" sz="3200" b="0" i="0" dirty="0">
                <a:solidFill>
                  <a:srgbClr val="212121"/>
                </a:solidFill>
                <a:effectLst/>
              </a:rPr>
              <a:t>celestial and divine</a:t>
            </a:r>
          </a:p>
          <a:p>
            <a:pPr lvl="1"/>
            <a:r>
              <a:rPr lang="ja-JP" altLang="en-US" b="0" i="0">
                <a:solidFill>
                  <a:srgbClr val="212121"/>
                </a:solidFill>
                <a:effectLst/>
              </a:rPr>
              <a:t>天天和天天</a:t>
            </a:r>
            <a:endParaRPr lang="en-US" altLang="ja-JP" dirty="0">
              <a:solidFill>
                <a:srgbClr val="212121"/>
              </a:solidFill>
            </a:endParaRPr>
          </a:p>
          <a:p>
            <a:pPr lvl="1"/>
            <a:r>
              <a:rPr lang="en-US" b="0" i="0" dirty="0">
                <a:solidFill>
                  <a:srgbClr val="212121"/>
                </a:solidFill>
                <a:effectLst/>
              </a:rPr>
              <a:t>Every day and every day</a:t>
            </a:r>
          </a:p>
          <a:p>
            <a:r>
              <a:rPr lang="en-US" sz="3200" b="0" i="0" dirty="0">
                <a:solidFill>
                  <a:srgbClr val="212121"/>
                </a:solidFill>
                <a:effectLst/>
              </a:rPr>
              <a:t>wisdom and erudition</a:t>
            </a:r>
          </a:p>
          <a:p>
            <a:pPr lvl="1"/>
            <a:r>
              <a:rPr lang="ja-JP" altLang="en-US" b="0" i="0">
                <a:solidFill>
                  <a:srgbClr val="212121"/>
                </a:solidFill>
                <a:effectLst/>
              </a:rPr>
              <a:t>智慧和智慧</a:t>
            </a:r>
            <a:endParaRPr lang="en-US" altLang="ja-JP" dirty="0">
              <a:solidFill>
                <a:srgbClr val="212121"/>
              </a:solidFill>
            </a:endParaRPr>
          </a:p>
          <a:p>
            <a:pPr lvl="1"/>
            <a:r>
              <a:rPr lang="en-US" b="0" i="0" dirty="0">
                <a:solidFill>
                  <a:srgbClr val="212121"/>
                </a:solidFill>
                <a:effectLst/>
              </a:rPr>
              <a:t>Wisdom and wisdom</a:t>
            </a:r>
            <a:endParaRPr lang="en-US" dirty="0">
              <a:solidFill>
                <a:srgbClr val="212121"/>
              </a:solidFill>
              <a:latin typeface="Roboto" panose="02000000000000000000" pitchFamily="2" charset="0"/>
            </a:endParaRPr>
          </a:p>
          <a:p>
            <a:r>
              <a:rPr lang="en-US" sz="3200" b="0" i="0" dirty="0">
                <a:solidFill>
                  <a:srgbClr val="212121"/>
                </a:solidFill>
                <a:effectLst/>
              </a:rPr>
              <a:t>mournful and tearful</a:t>
            </a:r>
          </a:p>
          <a:p>
            <a:pPr lvl="1"/>
            <a:r>
              <a:rPr lang="ja-JP" altLang="en-US" sz="2800" b="0" i="0">
                <a:solidFill>
                  <a:srgbClr val="212121"/>
                </a:solidFill>
                <a:effectLst/>
              </a:rPr>
              <a:t>悲伤和悲伤</a:t>
            </a:r>
            <a:endParaRPr lang="en-US" altLang="ja-JP" sz="2800" dirty="0">
              <a:solidFill>
                <a:srgbClr val="212121"/>
              </a:solidFill>
            </a:endParaRPr>
          </a:p>
          <a:p>
            <a:pPr lvl="1"/>
            <a:r>
              <a:rPr lang="en-US" sz="2800" b="0" i="0" dirty="0">
                <a:solidFill>
                  <a:srgbClr val="212121"/>
                </a:solidFill>
                <a:effectLst/>
              </a:rPr>
              <a:t>Sadness and sadness</a:t>
            </a:r>
            <a:endParaRPr lang="en-US" sz="2800" b="0" i="0" dirty="0">
              <a:effectLst/>
            </a:endParaRPr>
          </a:p>
          <a:p>
            <a:endParaRPr lang="en-US" dirty="0"/>
          </a:p>
        </p:txBody>
      </p:sp>
      <p:sp>
        <p:nvSpPr>
          <p:cNvPr id="9" name="Text Placeholder 8">
            <a:extLst>
              <a:ext uri="{FF2B5EF4-FFF2-40B4-BE49-F238E27FC236}">
                <a16:creationId xmlns:a16="http://schemas.microsoft.com/office/drawing/2014/main" id="{7DF09697-C58F-468B-7A34-61F98BB48856}"/>
              </a:ext>
            </a:extLst>
          </p:cNvPr>
          <p:cNvSpPr>
            <a:spLocks noGrp="1"/>
          </p:cNvSpPr>
          <p:nvPr>
            <p:ph type="body" sz="quarter" idx="3"/>
          </p:nvPr>
        </p:nvSpPr>
        <p:spPr/>
        <p:txBody>
          <a:bodyPr/>
          <a:lstStyle/>
          <a:p>
            <a:r>
              <a:rPr lang="en-US" dirty="0"/>
              <a:t>Antonyms</a:t>
            </a:r>
          </a:p>
        </p:txBody>
      </p:sp>
      <p:sp>
        <p:nvSpPr>
          <p:cNvPr id="10" name="Content Placeholder 9">
            <a:extLst>
              <a:ext uri="{FF2B5EF4-FFF2-40B4-BE49-F238E27FC236}">
                <a16:creationId xmlns:a16="http://schemas.microsoft.com/office/drawing/2014/main" id="{65D293D5-4F82-65FA-010F-4861D7F62E3B}"/>
              </a:ext>
            </a:extLst>
          </p:cNvPr>
          <p:cNvSpPr>
            <a:spLocks noGrp="1"/>
          </p:cNvSpPr>
          <p:nvPr>
            <p:ph sz="quarter" idx="4"/>
          </p:nvPr>
        </p:nvSpPr>
        <p:spPr/>
        <p:txBody>
          <a:bodyPr>
            <a:normAutofit fontScale="92500" lnSpcReduction="10000"/>
          </a:bodyPr>
          <a:lstStyle/>
          <a:p>
            <a:r>
              <a:rPr lang="en-US" sz="3000" b="0" i="0" dirty="0">
                <a:solidFill>
                  <a:srgbClr val="212121"/>
                </a:solidFill>
                <a:effectLst/>
              </a:rPr>
              <a:t>coolness and eagerness</a:t>
            </a:r>
          </a:p>
          <a:p>
            <a:pPr lvl="1"/>
            <a:r>
              <a:rPr lang="ja-JP" altLang="en-US" sz="2600" b="0" i="0">
                <a:solidFill>
                  <a:srgbClr val="212121"/>
                </a:solidFill>
                <a:effectLst/>
              </a:rPr>
              <a:t>寒凉和殷勤</a:t>
            </a:r>
            <a:endParaRPr lang="en-US" altLang="ja-JP" sz="2600" dirty="0">
              <a:solidFill>
                <a:srgbClr val="212121"/>
              </a:solidFill>
            </a:endParaRPr>
          </a:p>
          <a:p>
            <a:pPr lvl="1"/>
            <a:r>
              <a:rPr lang="en-US" sz="2600" b="0" i="0" dirty="0">
                <a:solidFill>
                  <a:srgbClr val="212121"/>
                </a:solidFill>
                <a:effectLst/>
              </a:rPr>
              <a:t>The cold and the warmth</a:t>
            </a:r>
          </a:p>
          <a:p>
            <a:r>
              <a:rPr lang="en-US" sz="3000" b="0" i="0" dirty="0">
                <a:solidFill>
                  <a:srgbClr val="212121"/>
                </a:solidFill>
                <a:effectLst/>
              </a:rPr>
              <a:t>fractious and blithesome</a:t>
            </a:r>
          </a:p>
          <a:p>
            <a:pPr lvl="1"/>
            <a:r>
              <a:rPr lang="ja-JP" altLang="en-US" sz="2600" b="0" i="0">
                <a:solidFill>
                  <a:srgbClr val="212121"/>
                </a:solidFill>
                <a:effectLst/>
              </a:rPr>
              <a:t>讨人厌 讨人厌 讨人厌</a:t>
            </a:r>
            <a:endParaRPr lang="en-US" altLang="ja-JP" sz="2600" dirty="0">
              <a:solidFill>
                <a:srgbClr val="212121"/>
              </a:solidFill>
            </a:endParaRPr>
          </a:p>
          <a:p>
            <a:pPr lvl="1"/>
            <a:r>
              <a:rPr lang="en-US" sz="2600" b="0" i="0" dirty="0">
                <a:solidFill>
                  <a:srgbClr val="212121"/>
                </a:solidFill>
                <a:effectLst/>
              </a:rPr>
              <a:t>I'm sick of it. I'm sick of it. I'm sick of it.</a:t>
            </a:r>
            <a:endParaRPr lang="en-US" sz="2600" dirty="0"/>
          </a:p>
        </p:txBody>
      </p:sp>
      <p:sp>
        <p:nvSpPr>
          <p:cNvPr id="5" name="Date Placeholder 4">
            <a:extLst>
              <a:ext uri="{FF2B5EF4-FFF2-40B4-BE49-F238E27FC236}">
                <a16:creationId xmlns:a16="http://schemas.microsoft.com/office/drawing/2014/main" id="{99916CB3-12AC-E2E3-D0C5-4B6D6E0AC6F6}"/>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7A2751B3-3CC7-CD6C-8A17-69C8B6F5BAC0}"/>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573CC14A-D63D-F1DC-5BDB-218DA415AB49}"/>
              </a:ext>
            </a:extLst>
          </p:cNvPr>
          <p:cNvSpPr>
            <a:spLocks noGrp="1"/>
          </p:cNvSpPr>
          <p:nvPr>
            <p:ph type="sldNum" sz="quarter" idx="12"/>
          </p:nvPr>
        </p:nvSpPr>
        <p:spPr/>
        <p:txBody>
          <a:bodyPr/>
          <a:lstStyle/>
          <a:p>
            <a:fld id="{968D9EE9-F5CC-E840-B721-2FE4EA623452}" type="slidenum">
              <a:rPr lang="en-US" smtClean="0"/>
              <a:t>67</a:t>
            </a:fld>
            <a:endParaRPr lang="en-US"/>
          </a:p>
        </p:txBody>
      </p:sp>
    </p:spTree>
    <p:extLst>
      <p:ext uri="{BB962C8B-B14F-4D97-AF65-F5344CB8AC3E}">
        <p14:creationId xmlns:p14="http://schemas.microsoft.com/office/powerpoint/2010/main" val="2980441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E2B25-9AD6-F080-0FB0-3997BC5B5A40}"/>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A12A531D-2FCB-62F8-AAE2-F12E60AFAFC8}"/>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8F86A8B-39EA-E4FC-1328-FFEB881C1D9F}"/>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70886014-54A2-7165-866F-56750EBFFDC1}"/>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1CF1000D-7A16-D307-C2A3-3D2FF6616846}"/>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2054E76A-5B9D-D6A1-15B9-52FD7EE6298C}"/>
              </a:ext>
            </a:extLst>
          </p:cNvPr>
          <p:cNvSpPr>
            <a:spLocks noGrp="1"/>
          </p:cNvSpPr>
          <p:nvPr>
            <p:ph type="sldNum" sz="quarter" idx="12"/>
          </p:nvPr>
        </p:nvSpPr>
        <p:spPr/>
        <p:txBody>
          <a:bodyPr/>
          <a:lstStyle/>
          <a:p>
            <a:fld id="{968D9EE9-F5CC-E840-B721-2FE4EA623452}" type="slidenum">
              <a:rPr lang="en-US" smtClean="0"/>
              <a:t>68</a:t>
            </a:fld>
            <a:endParaRPr lang="en-US"/>
          </a:p>
        </p:txBody>
      </p:sp>
    </p:spTree>
    <p:extLst>
      <p:ext uri="{BB962C8B-B14F-4D97-AF65-F5344CB8AC3E}">
        <p14:creationId xmlns:p14="http://schemas.microsoft.com/office/powerpoint/2010/main" val="263549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B390E-CA3D-9B03-B28D-CDB782BA9DE6}"/>
              </a:ext>
            </a:extLst>
          </p:cNvPr>
          <p:cNvSpPr>
            <a:spLocks noGrp="1"/>
          </p:cNvSpPr>
          <p:nvPr>
            <p:ph type="title"/>
          </p:nvPr>
        </p:nvSpPr>
        <p:spPr/>
        <p:txBody>
          <a:bodyPr/>
          <a:lstStyle/>
          <a:p>
            <a:r>
              <a:rPr lang="en-US" dirty="0" err="1"/>
              <a:t>tf-idf</a:t>
            </a:r>
            <a:r>
              <a:rPr lang="en-US" dirty="0"/>
              <a:t>: Term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95E2BE-6CBB-B957-A81C-5B0218450641}"/>
                  </a:ext>
                </a:extLst>
              </p:cNvPr>
              <p:cNvSpPr>
                <a:spLocks noGrp="1"/>
              </p:cNvSpPr>
              <p:nvPr>
                <p:ph idx="1"/>
              </p:nvPr>
            </p:nvSpPr>
            <p:spPr/>
            <p:txBody>
              <a:bodyPr>
                <a:normAutofit lnSpcReduction="10000"/>
              </a:bodyPr>
              <a:lstStyle/>
              <a:p>
                <a:r>
                  <a:rPr lang="en-US" dirty="0"/>
                  <a:t>Words have different importance, overlooked by simple count</a:t>
                </a:r>
              </a:p>
              <a:p>
                <a:r>
                  <a:rPr lang="en-US" dirty="0" err="1"/>
                  <a:t>tf</a:t>
                </a:r>
                <a:r>
                  <a:rPr lang="en-US" dirty="0"/>
                  <a:t>: term frequency: </a:t>
                </a:r>
                <a14:m>
                  <m:oMath xmlns:m="http://schemas.openxmlformats.org/officeDocument/2006/math">
                    <m:r>
                      <m:rPr>
                        <m:sty m:val="p"/>
                      </m:rPr>
                      <a:rPr lang="en-US" i="1" dirty="0" smtClean="0">
                        <a:latin typeface="Cambria Math" panose="02040503050406030204" pitchFamily="18" charset="0"/>
                      </a:rPr>
                      <m:t>Pr</m:t>
                    </m:r>
                    <m:r>
                      <a:rPr lang="en-US" i="1" dirty="0" smtClean="0">
                        <a:latin typeface="Cambria Math" panose="02040503050406030204" pitchFamily="18" charset="0"/>
                      </a:rPr>
                      <m:t>⁡(</m:t>
                    </m:r>
                    <m:r>
                      <a:rPr lang="en-US" i="1" dirty="0" err="1" smtClean="0">
                        <a:latin typeface="Cambria Math" panose="02040503050406030204" pitchFamily="18" charset="0"/>
                      </a:rPr>
                      <m:t>𝑡</m:t>
                    </m:r>
                    <m:r>
                      <a:rPr lang="en-US" i="1" dirty="0" err="1" smtClean="0">
                        <a:latin typeface="Cambria Math" panose="02040503050406030204" pitchFamily="18" charset="0"/>
                      </a:rPr>
                      <m:t>|</m:t>
                    </m:r>
                    <m:r>
                      <a:rPr lang="en-US" i="1" dirty="0" err="1" smtClean="0">
                        <a:latin typeface="Cambria Math" panose="02040503050406030204" pitchFamily="18" charset="0"/>
                      </a:rPr>
                      <m:t>𝑑</m:t>
                    </m:r>
                    <m:r>
                      <a:rPr lang="en-US" i="1" dirty="0" smtClean="0">
                        <a:latin typeface="Cambria Math" panose="02040503050406030204" pitchFamily="18" charset="0"/>
                      </a:rPr>
                      <m:t>)</m:t>
                    </m:r>
                  </m:oMath>
                </a14:m>
                <a:r>
                  <a:rPr lang="en-US" dirty="0"/>
                  <a:t>, where </a:t>
                </a:r>
                <a14:m>
                  <m:oMath xmlns:m="http://schemas.openxmlformats.org/officeDocument/2006/math">
                    <m:r>
                      <a:rPr lang="en-US" i="1" dirty="0" smtClean="0">
                        <a:latin typeface="Cambria Math" panose="02040503050406030204" pitchFamily="18" charset="0"/>
                      </a:rPr>
                      <m:t>𝑡</m:t>
                    </m:r>
                  </m:oMath>
                </a14:m>
                <a:r>
                  <a:rPr lang="en-US" dirty="0"/>
                  <a:t> (terms) are IID events</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𝑡𝑓</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𝑐𝑜𝑢𝑛𝑡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𝑡</m:t>
                            </m:r>
                          </m:sub>
                          <m:sup/>
                          <m:e>
                            <m:r>
                              <a:rPr lang="en-US" b="0" i="1" smtClean="0">
                                <a:latin typeface="Cambria Math" panose="02040503050406030204" pitchFamily="18" charset="0"/>
                              </a:rPr>
                              <m:t>𝑐𝑜𝑢𝑛𝑡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e>
                        </m:nary>
                      </m:den>
                    </m:f>
                  </m:oMath>
                </a14:m>
                <a:r>
                  <a:rPr lang="en-US" dirty="0"/>
                  <a:t> </a:t>
                </a:r>
                <a14:m>
                  <m:oMath xmlns:m="http://schemas.openxmlformats.org/officeDocument/2006/math">
                    <m:r>
                      <a:rPr lang="en-US" i="1" dirty="0" smtClean="0">
                        <a:latin typeface="Cambria Math" panose="02040503050406030204" pitchFamily="18" charset="0"/>
                      </a:rPr>
                      <m:t>=</m:t>
                    </m:r>
                  </m:oMath>
                </a14:m>
                <a:r>
                  <a:rPr lang="en-US" dirty="0"/>
                  <a:t> </a:t>
                </a:r>
                <a14:m>
                  <m:oMath xmlns:m="http://schemas.openxmlformats.org/officeDocument/2006/math">
                    <m:r>
                      <m:rPr>
                        <m:sty m:val="p"/>
                      </m:rPr>
                      <a:rPr lang="en-US" i="1" dirty="0">
                        <a:latin typeface="Cambria Math" panose="02040503050406030204" pitchFamily="18" charset="0"/>
                      </a:rPr>
                      <m:t>Pr</m:t>
                    </m:r>
                    <m:r>
                      <a:rPr lang="en-US" i="1" dirty="0">
                        <a:latin typeface="Cambria Math" panose="02040503050406030204" pitchFamily="18" charset="0"/>
                      </a:rPr>
                      <m:t>⁡(</m:t>
                    </m:r>
                    <m:r>
                      <a:rPr lang="en-US" i="1" dirty="0" err="1">
                        <a:latin typeface="Cambria Math" panose="02040503050406030204" pitchFamily="18" charset="0"/>
                      </a:rPr>
                      <m:t>𝑡</m:t>
                    </m:r>
                    <m:r>
                      <a:rPr lang="en-US" i="1" dirty="0" err="1">
                        <a:latin typeface="Cambria Math" panose="02040503050406030204" pitchFamily="18" charset="0"/>
                      </a:rPr>
                      <m:t>|</m:t>
                    </m:r>
                    <m:r>
                      <a:rPr lang="en-US" i="1" dirty="0" err="1">
                        <a:latin typeface="Cambria Math" panose="02040503050406030204" pitchFamily="18" charset="0"/>
                      </a:rPr>
                      <m:t>𝑑</m:t>
                    </m:r>
                    <m:r>
                      <a:rPr lang="en-US" i="1" dirty="0">
                        <a:latin typeface="Cambria Math" panose="02040503050406030204" pitchFamily="18" charset="0"/>
                      </a:rPr>
                      <m:t>)</m:t>
                    </m:r>
                  </m:oMath>
                </a14:m>
                <a:endParaRPr lang="en-US" dirty="0"/>
              </a:p>
              <a:p>
                <a:r>
                  <a:rPr lang="en-US" dirty="0" err="1"/>
                  <a:t>idf</a:t>
                </a:r>
                <a:r>
                  <a:rPr lang="en-US" dirty="0"/>
                  <a:t>: inverse document frequency</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𝑖𝑑𝑓</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𝑑𝑜𝑐𝑠</m:t>
                                </m:r>
                              </m:num>
                              <m:den>
                                <m:r>
                                  <a:rPr lang="en-US" b="0" i="1" smtClean="0">
                                    <a:latin typeface="Cambria Math" panose="02040503050406030204" pitchFamily="18" charset="0"/>
                                  </a:rPr>
                                  <m:t>#</m:t>
                                </m:r>
                                <m:r>
                                  <a:rPr lang="en-US" b="0" i="1" smtClean="0">
                                    <a:latin typeface="Cambria Math" panose="02040503050406030204" pitchFamily="18" charset="0"/>
                                  </a:rPr>
                                  <m:t>𝑑𝑜𝑐𝑠</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h𝑎𝑣𝑒</m:t>
                                </m:r>
                                <m:r>
                                  <a:rPr lang="en-US" b="0" i="1" smtClean="0">
                                    <a:latin typeface="Cambria Math" panose="02040503050406030204" pitchFamily="18" charset="0"/>
                                  </a:rPr>
                                  <m:t> </m:t>
                                </m:r>
                                <m:r>
                                  <a:rPr lang="en-US" b="0" i="1" smtClean="0">
                                    <a:latin typeface="Cambria Math" panose="02040503050406030204" pitchFamily="18" charset="0"/>
                                  </a:rPr>
                                  <m:t>𝑡𝑒𝑟𝑚</m:t>
                                </m:r>
                                <m:r>
                                  <a:rPr lang="en-US" b="0" i="1" smtClean="0">
                                    <a:latin typeface="Cambria Math" panose="02040503050406030204" pitchFamily="18" charset="0"/>
                                  </a:rPr>
                                  <m:t> </m:t>
                                </m:r>
                                <m:r>
                                  <a:rPr lang="en-US" b="0" i="1" smtClean="0">
                                    <a:latin typeface="Cambria Math" panose="02040503050406030204" pitchFamily="18" charset="0"/>
                                  </a:rPr>
                                  <m:t>𝑡</m:t>
                                </m:r>
                              </m:den>
                            </m:f>
                          </m:e>
                        </m:d>
                      </m:e>
                    </m:func>
                  </m:oMath>
                </a14:m>
                <a:r>
                  <a:rPr lang="en-US" dirty="0"/>
                  <a:t> </a:t>
                </a:r>
                <a14:m>
                  <m:oMath xmlns:m="http://schemas.openxmlformats.org/officeDocument/2006/math">
                    <m:r>
                      <a:rPr lang="en-US" i="1" dirty="0"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e>
                        </m:d>
                      </m:e>
                    </m:func>
                  </m:oMath>
                </a14:m>
                <a:endParaRPr lang="en-US" dirty="0"/>
              </a:p>
              <a:p>
                <a:r>
                  <a:rPr lang="en-US" dirty="0" err="1"/>
                  <a:t>tf-idf</a:t>
                </a:r>
                <a:r>
                  <a:rPr lang="en-US" dirty="0"/>
                  <a:t> for word </a:t>
                </a:r>
                <a14:m>
                  <m:oMath xmlns:m="http://schemas.openxmlformats.org/officeDocument/2006/math">
                    <m:r>
                      <a:rPr lang="en-US" b="0" i="1" smtClean="0">
                        <a:latin typeface="Cambria Math" panose="02040503050406030204" pitchFamily="18" charset="0"/>
                      </a:rPr>
                      <m:t>𝑡</m:t>
                    </m:r>
                  </m:oMath>
                </a14:m>
                <a:r>
                  <a:rPr lang="en-US" dirty="0"/>
                  <a:t> in document </a:t>
                </a:r>
                <a14:m>
                  <m:oMath xmlns:m="http://schemas.openxmlformats.org/officeDocument/2006/math">
                    <m:r>
                      <a:rPr lang="en-US" b="0" i="1" smtClean="0">
                        <a:latin typeface="Cambria Math" panose="02040503050406030204" pitchFamily="18" charset="0"/>
                      </a:rPr>
                      <m:t>𝑑</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𝑡𝑓</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𝑖𝑑𝑓</m:t>
                        </m:r>
                      </m:e>
                      <m:sub>
                        <m:r>
                          <a:rPr lang="en-US" b="0" i="1" smtClean="0">
                            <a:latin typeface="Cambria Math" panose="02040503050406030204" pitchFamily="18" charset="0"/>
                            <a:ea typeface="Cambria Math" panose="02040503050406030204" pitchFamily="18" charset="0"/>
                          </a:rPr>
                          <m:t>𝑡</m:t>
                        </m:r>
                      </m:sub>
                    </m:sSub>
                  </m:oMath>
                </a14:m>
                <a:endParaRPr lang="en-US" dirty="0"/>
              </a:p>
              <a:p>
                <a:pPr lvl="1"/>
                <a:r>
                  <a:rPr lang="en-US" dirty="0"/>
                  <a:t>Interpretation: </a:t>
                </a:r>
              </a:p>
              <a:p>
                <a:pPr lvl="2"/>
                <a:r>
                  <a:rPr lang="en-US" dirty="0"/>
                  <a:t>Entropy: </a:t>
                </a:r>
                <a14:m>
                  <m:oMath xmlns:m="http://schemas.openxmlformats.org/officeDocument/2006/math">
                    <m:r>
                      <a:rPr lang="en-US" i="1" dirty="0" smtClean="0">
                        <a:latin typeface="Cambria Math" panose="02040503050406030204" pitchFamily="18" charset="0"/>
                      </a:rPr>
                      <m:t>𝐻</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log</m:t>
                    </m:r>
                    <m:r>
                      <a:rPr lang="en-US" b="0" i="1" dirty="0" smtClean="0">
                        <a:latin typeface="Cambria Math" panose="02040503050406030204" pitchFamily="18" charset="0"/>
                      </a:rPr>
                      <m:t>⁡(</m:t>
                    </m:r>
                    <m:r>
                      <a:rPr lang="en-US" b="0" i="1" dirty="0" smtClean="0">
                        <a:latin typeface="Cambria Math" panose="02040503050406030204" pitchFamily="18" charset="0"/>
                      </a:rPr>
                      <m:t>𝑃</m:t>
                    </m:r>
                    <m:r>
                      <a:rPr lang="en-US" b="0" i="1" dirty="0" smtClean="0">
                        <a:latin typeface="Cambria Math" panose="02040503050406030204" pitchFamily="18" charset="0"/>
                      </a:rPr>
                      <m:t>)</m:t>
                    </m:r>
                  </m:oMath>
                </a14:m>
                <a:endParaRPr lang="en-US" dirty="0"/>
              </a:p>
              <a:p>
                <a:pPr lvl="2"/>
                <a:r>
                  <a:rPr lang="en-US" dirty="0"/>
                  <a:t>where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 </m:t>
                    </m:r>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Pr</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m:t>
                        </m:r>
                      </m:e>
                      <m:sup>
                        <m:r>
                          <a:rPr lang="en-US" i="1">
                            <a:latin typeface="Cambria Math" panose="02040503050406030204" pitchFamily="18" charset="0"/>
                          </a:rPr>
                          <m:t>𝑐𝑜𝑢𝑛𝑡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sup>
                    </m:sSup>
                  </m:oMath>
                </a14:m>
                <a:endParaRPr lang="en-US" dirty="0"/>
              </a:p>
            </p:txBody>
          </p:sp>
        </mc:Choice>
        <mc:Fallback xmlns="">
          <p:sp>
            <p:nvSpPr>
              <p:cNvPr id="3" name="Content Placeholder 2">
                <a:extLst>
                  <a:ext uri="{FF2B5EF4-FFF2-40B4-BE49-F238E27FC236}">
                    <a16:creationId xmlns:a16="http://schemas.microsoft.com/office/drawing/2014/main" id="{0C95E2BE-6CBB-B957-A81C-5B0218450641}"/>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Tree>
    <p:extLst>
      <p:ext uri="{BB962C8B-B14F-4D97-AF65-F5344CB8AC3E}">
        <p14:creationId xmlns:p14="http://schemas.microsoft.com/office/powerpoint/2010/main" val="12267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A462-FA08-21DA-4D6B-82192015620B}"/>
              </a:ext>
            </a:extLst>
          </p:cNvPr>
          <p:cNvSpPr>
            <a:spLocks noGrp="1"/>
          </p:cNvSpPr>
          <p:nvPr>
            <p:ph type="title"/>
          </p:nvPr>
        </p:nvSpPr>
        <p:spPr/>
        <p:txBody>
          <a:bodyPr/>
          <a:lstStyle/>
          <a:p>
            <a:r>
              <a:rPr lang="en-US" dirty="0"/>
              <a:t>Statistics: </a:t>
            </a:r>
            <a:br>
              <a:rPr lang="en-US" dirty="0"/>
            </a:br>
            <a:r>
              <a:rPr lang="en-US" sz="3600" dirty="0"/>
              <a:t>Combining models with observations</a:t>
            </a:r>
            <a:endParaRPr lang="en-US" dirty="0"/>
          </a:p>
        </p:txBody>
      </p:sp>
      <p:sp>
        <p:nvSpPr>
          <p:cNvPr id="3" name="Content Placeholder 2">
            <a:extLst>
              <a:ext uri="{FF2B5EF4-FFF2-40B4-BE49-F238E27FC236}">
                <a16:creationId xmlns:a16="http://schemas.microsoft.com/office/drawing/2014/main" id="{80982267-A133-B857-A48A-518890019356}"/>
              </a:ext>
            </a:extLst>
          </p:cNvPr>
          <p:cNvSpPr>
            <a:spLocks noGrp="1"/>
          </p:cNvSpPr>
          <p:nvPr>
            <p:ph sz="half" idx="1"/>
          </p:nvPr>
        </p:nvSpPr>
        <p:spPr/>
        <p:txBody>
          <a:bodyPr>
            <a:normAutofit fontScale="92500" lnSpcReduction="20000"/>
          </a:bodyPr>
          <a:lstStyle/>
          <a:p>
            <a:r>
              <a:rPr lang="en-US" dirty="0"/>
              <a:t>Models (from Probability)</a:t>
            </a:r>
          </a:p>
          <a:p>
            <a:pPr lvl="1"/>
            <a:r>
              <a:rPr lang="en-US" dirty="0"/>
              <a:t>Binomial</a:t>
            </a:r>
          </a:p>
          <a:p>
            <a:pPr lvl="1"/>
            <a:r>
              <a:rPr lang="en-US" dirty="0"/>
              <a:t>Multinomial</a:t>
            </a:r>
          </a:p>
          <a:p>
            <a:pPr lvl="1"/>
            <a:r>
              <a:rPr lang="en-US" dirty="0"/>
              <a:t>Normal</a:t>
            </a:r>
          </a:p>
          <a:p>
            <a:pPr lvl="1"/>
            <a:r>
              <a:rPr lang="en-US" dirty="0"/>
              <a:t>Poisson</a:t>
            </a:r>
          </a:p>
          <a:p>
            <a:pPr lvl="1"/>
            <a:r>
              <a:rPr lang="en-US" dirty="0"/>
              <a:t>Exponential</a:t>
            </a:r>
          </a:p>
          <a:p>
            <a:r>
              <a:rPr lang="en-US" dirty="0"/>
              <a:t>Observations</a:t>
            </a:r>
          </a:p>
          <a:p>
            <a:pPr lvl="1"/>
            <a:r>
              <a:rPr lang="en-US" dirty="0"/>
              <a:t>Corpora</a:t>
            </a:r>
          </a:p>
          <a:p>
            <a:pPr lvl="1"/>
            <a:r>
              <a:rPr lang="en-US" dirty="0"/>
              <a:t>Data tables</a:t>
            </a:r>
          </a:p>
          <a:p>
            <a:r>
              <a:rPr lang="en-US" dirty="0"/>
              <a:t>Assumptions:</a:t>
            </a:r>
          </a:p>
          <a:p>
            <a:pPr lvl="1"/>
            <a:r>
              <a:rPr lang="en-US" dirty="0"/>
              <a:t>IID: </a:t>
            </a:r>
            <a:r>
              <a:rPr lang="en-US" sz="1900" dirty="0">
                <a:hlinkClick r:id="rId2"/>
              </a:rPr>
              <a:t>https://en.wikipedia.org/wiki/Independent_and_identically_distributed_random_variables</a:t>
            </a:r>
            <a:r>
              <a:rPr lang="en-US" sz="1900" dirty="0"/>
              <a:t> </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27FEFD3-AC5E-2A26-CAC8-25CD1BBD0D2A}"/>
                  </a:ext>
                </a:extLst>
              </p:cNvPr>
              <p:cNvSpPr>
                <a:spLocks noGrp="1"/>
              </p:cNvSpPr>
              <p:nvPr>
                <p:ph sz="half" idx="2"/>
              </p:nvPr>
            </p:nvSpPr>
            <p:spPr/>
            <p:txBody>
              <a:bodyPr>
                <a:normAutofit fontScale="92500" lnSpcReduction="20000"/>
              </a:bodyPr>
              <a:lstStyle/>
              <a:p>
                <a:r>
                  <a:rPr lang="en-US" dirty="0"/>
                  <a:t>Example:</a:t>
                </a:r>
              </a:p>
              <a:p>
                <a:pPr lvl="1"/>
                <a:r>
                  <a:rPr lang="en-US" dirty="0"/>
                  <a:t>What is the probability of finding </a:t>
                </a:r>
              </a:p>
              <a:p>
                <a:pPr lvl="2"/>
                <a:r>
                  <a:rPr lang="en-US" dirty="0"/>
                  <a:t>exactly </a:t>
                </a:r>
                <a14:m>
                  <m:oMath xmlns:m="http://schemas.openxmlformats.org/officeDocument/2006/math">
                    <m:r>
                      <a:rPr lang="en-US" i="1" dirty="0" smtClean="0">
                        <a:latin typeface="Cambria Math" panose="02040503050406030204" pitchFamily="18" charset="0"/>
                      </a:rPr>
                      <m:t>𝑘</m:t>
                    </m:r>
                  </m:oMath>
                </a14:m>
                <a:r>
                  <a:rPr lang="en-US" dirty="0"/>
                  <a:t> instances of “Kennedy” </a:t>
                </a:r>
              </a:p>
              <a:p>
                <a:pPr lvl="2"/>
                <a:r>
                  <a:rPr lang="en-US" dirty="0"/>
                  <a:t>in a sample of </a:t>
                </a:r>
                <a14:m>
                  <m:oMath xmlns:m="http://schemas.openxmlformats.org/officeDocument/2006/math">
                    <m:r>
                      <a:rPr lang="en-US" i="1" dirty="0" smtClean="0">
                        <a:latin typeface="Cambria Math" panose="02040503050406030204" pitchFamily="18" charset="0"/>
                      </a:rPr>
                      <m:t>𝑛</m:t>
                    </m:r>
                  </m:oMath>
                </a14:m>
                <a:r>
                  <a:rPr lang="en-US" dirty="0"/>
                  <a:t> words?</a:t>
                </a:r>
              </a:p>
              <a:p>
                <a:pPr lvl="1"/>
                <a:r>
                  <a:rPr lang="en-US" dirty="0"/>
                  <a:t>Model: binomial</a:t>
                </a:r>
              </a:p>
              <a:p>
                <a:pPr lvl="2"/>
                <a14:m>
                  <m:oMath xmlns:m="http://schemas.openxmlformats.org/officeDocument/2006/math">
                    <m:r>
                      <m:rPr>
                        <m:sty m:val="p"/>
                      </m:rPr>
                      <a:rPr lang="en-US" i="1" dirty="0" smtClean="0">
                        <a:latin typeface="Cambria Math" panose="02040503050406030204" pitchFamily="18" charset="0"/>
                      </a:rPr>
                      <m:t>Pr</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 = </m:t>
                    </m:r>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𝑛</m:t>
                              </m:r>
                            </m:e>
                          </m:mr>
                          <m:mr>
                            <m:e>
                              <m:r>
                                <a:rPr lang="en-US" b="0" i="1" dirty="0" smtClean="0">
                                  <a:latin typeface="Cambria Math" panose="02040503050406030204" pitchFamily="18" charset="0"/>
                                </a:rPr>
                                <m:t>𝑘</m:t>
                              </m:r>
                            </m:e>
                          </m:mr>
                        </m:m>
                      </m:e>
                    </m:d>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𝑘</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𝑞</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oMath>
                </a14:m>
                <a:endParaRPr lang="en-US" dirty="0"/>
              </a:p>
              <a:p>
                <a:pPr lvl="1"/>
                <a:r>
                  <a:rPr lang="en-US" dirty="0"/>
                  <a:t>Observations: Brown Corpus</a:t>
                </a:r>
              </a:p>
              <a:p>
                <a:pPr lvl="2"/>
                <a:r>
                  <a:rPr lang="en-US" dirty="0"/>
                  <a:t>Sample size: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 1M words</a:t>
                </a:r>
              </a:p>
              <a:p>
                <a:pPr lvl="2"/>
                <a:r>
                  <a:rPr lang="en-US" dirty="0" err="1"/>
                  <a:t>freq</a:t>
                </a:r>
                <a:r>
                  <a:rPr lang="en-US" dirty="0"/>
                  <a:t>(“Kennedy”) </a:t>
                </a:r>
                <a14:m>
                  <m:oMath xmlns:m="http://schemas.openxmlformats.org/officeDocument/2006/math">
                    <m:r>
                      <a:rPr lang="en-US" i="1" dirty="0" smtClean="0">
                        <a:latin typeface="Cambria Math" panose="02040503050406030204" pitchFamily="18" charset="0"/>
                      </a:rPr>
                      <m:t>=104</m:t>
                    </m:r>
                  </m:oMath>
                </a14:m>
                <a:endParaRPr lang="en-US" dirty="0"/>
              </a:p>
              <a:p>
                <a:pPr lvl="1"/>
                <a:r>
                  <a:rPr lang="en-US" dirty="0"/>
                  <a:t>Fitting the model</a:t>
                </a:r>
              </a:p>
              <a:p>
                <a:pPr lvl="2"/>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=104/</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oMath>
                </a14:m>
                <a:endParaRPr lang="en-US" dirty="0"/>
              </a:p>
              <a:p>
                <a:pPr lvl="2"/>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=1−</m:t>
                    </m:r>
                    <m:r>
                      <a:rPr lang="en-US" i="1" dirty="0">
                        <a:latin typeface="Cambria Math" panose="02040503050406030204" pitchFamily="18" charset="0"/>
                      </a:rPr>
                      <m:t>𝑝</m:t>
                    </m:r>
                  </m:oMath>
                </a14:m>
                <a:endParaRPr lang="en-US" dirty="0"/>
              </a:p>
              <a:p>
                <a:pPr lvl="1"/>
                <a:r>
                  <a:rPr lang="en-US" dirty="0"/>
                  <a:t>Challenge(s): IID assumption</a:t>
                </a:r>
              </a:p>
            </p:txBody>
          </p:sp>
        </mc:Choice>
        <mc:Fallback xmlns="">
          <p:sp>
            <p:nvSpPr>
              <p:cNvPr id="4" name="Content Placeholder 3">
                <a:extLst>
                  <a:ext uri="{FF2B5EF4-FFF2-40B4-BE49-F238E27FC236}">
                    <a16:creationId xmlns:a16="http://schemas.microsoft.com/office/drawing/2014/main" id="{527FEFD3-AC5E-2A26-CAC8-25CD1BBD0D2A}"/>
                  </a:ext>
                </a:extLst>
              </p:cNvPr>
              <p:cNvSpPr>
                <a:spLocks noGrp="1" noRot="1" noChangeAspect="1" noMove="1" noResize="1" noEditPoints="1" noAdjustHandles="1" noChangeArrowheads="1" noChangeShapeType="1" noTextEdit="1"/>
              </p:cNvSpPr>
              <p:nvPr>
                <p:ph sz="half" idx="2"/>
              </p:nvPr>
            </p:nvSpPr>
            <p:spPr>
              <a:blipFill>
                <a:blip r:embed="rId3"/>
                <a:stretch>
                  <a:fillRect l="-1956" t="-348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A52ACE04-BA3B-E23E-A622-E6F3B9287AF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91292D5-EF1D-4331-1F97-8D8F8BEFBFAE}"/>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D024F16E-915B-6CD2-E4B2-3FDC2A521121}"/>
              </a:ext>
            </a:extLst>
          </p:cNvPr>
          <p:cNvSpPr>
            <a:spLocks noGrp="1"/>
          </p:cNvSpPr>
          <p:nvPr>
            <p:ph type="sldNum" sz="quarter" idx="12"/>
          </p:nvPr>
        </p:nvSpPr>
        <p:spPr/>
        <p:txBody>
          <a:bodyPr/>
          <a:lstStyle/>
          <a:p>
            <a:fld id="{968D9EE9-F5CC-E840-B721-2FE4EA623452}" type="slidenum">
              <a:rPr lang="en-US" smtClean="0"/>
              <a:t>7</a:t>
            </a:fld>
            <a:endParaRPr lang="en-US"/>
          </a:p>
        </p:txBody>
      </p:sp>
    </p:spTree>
    <p:extLst>
      <p:ext uri="{BB962C8B-B14F-4D97-AF65-F5344CB8AC3E}">
        <p14:creationId xmlns:p14="http://schemas.microsoft.com/office/powerpoint/2010/main" val="1730536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GloVe</a:t>
            </a:r>
            <a:r>
              <a:rPr lang="en-US" sz="4000" dirty="0"/>
              <a:t>: </a:t>
            </a:r>
            <a:r>
              <a:rPr lang="en-US" sz="4000" dirty="0">
                <a:hlinkClick r:id="rId2"/>
              </a:rPr>
              <a:t>https://nlp.stanford.edu/projects/glove/</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32933" y="1825625"/>
                <a:ext cx="6311042" cy="4351338"/>
              </a:xfrm>
            </p:spPr>
            <p:txBody>
              <a:bodyPr>
                <a:normAutofit fontScale="92500" lnSpcReduction="20000"/>
              </a:bodyPr>
              <a:lstStyle/>
              <a:p>
                <a:r>
                  <a:rPr lang="en-US" dirty="0"/>
                  <a:t>Alternative to Word2vec:</a:t>
                </a:r>
              </a:p>
              <a:p>
                <a:pPr lvl="1"/>
                <a:r>
                  <a:rPr lang="en-US" dirty="0"/>
                  <a:t>Similar performance</a:t>
                </a:r>
              </a:p>
              <a:p>
                <a:pPr lvl="2"/>
                <a:r>
                  <a:rPr lang="en-US" dirty="0"/>
                  <a:t>Both Word2vec &amp; </a:t>
                </a:r>
                <a:r>
                  <a:rPr lang="en-US" dirty="0" err="1"/>
                  <a:t>GloVe</a:t>
                </a:r>
                <a:r>
                  <a:rPr lang="en-US" dirty="0"/>
                  <a:t> ≈ PMI</a:t>
                </a:r>
              </a:p>
              <a:p>
                <a:pPr lvl="1"/>
                <a:r>
                  <a:rPr lang="en-US" dirty="0"/>
                  <a:t>More interpretable:</a:t>
                </a:r>
              </a:p>
              <a:p>
                <a:pPr lvl="2"/>
                <a:r>
                  <a:rPr lang="en-US" dirty="0"/>
                  <a:t>Neural net </a:t>
                </a:r>
                <a:r>
                  <a:rPr lang="en-US" dirty="0">
                    <a:sym typeface="Wingdings"/>
                  </a:rPr>
                  <a:t> SGD minimization of a sensible loss</a:t>
                </a:r>
              </a:p>
              <a:p>
                <a:pPr lvl="1"/>
                <a:r>
                  <a:rPr lang="en-US" dirty="0"/>
                  <a:t>More generous license</a:t>
                </a:r>
              </a:p>
              <a:p>
                <a:r>
                  <a:rPr lang="en-US" dirty="0"/>
                  <a:t>Both methods output embedding </a:t>
                </a:r>
                <a14:m>
                  <m:oMath xmlns:m="http://schemas.openxmlformats.org/officeDocument/2006/math">
                    <m:r>
                      <a:rPr lang="en-US" i="1">
                        <a:latin typeface="Cambria Math" charset="0"/>
                      </a:rPr>
                      <m:t>𝑀</m:t>
                    </m:r>
                    <m:r>
                      <a:rPr lang="en-US" i="1">
                        <a:latin typeface="Cambria Math" charset="0"/>
                      </a:rPr>
                      <m:t> </m:t>
                    </m:r>
                  </m:oMath>
                </a14:m>
                <a:endParaRPr lang="en-US" i="1" dirty="0">
                  <a:latin typeface="Cambria Math" charset="0"/>
                </a:endParaRPr>
              </a:p>
              <a:p>
                <a:pPr lvl="1"/>
                <a14:m>
                  <m:oMath xmlns:m="http://schemas.openxmlformats.org/officeDocument/2006/math">
                    <m:r>
                      <a:rPr lang="en-US" i="1">
                        <a:latin typeface="Cambria Math" charset="0"/>
                      </a:rPr>
                      <m:t>𝑀</m:t>
                    </m:r>
                    <m:r>
                      <a:rPr lang="en-US" b="0" i="1" smtClean="0">
                        <a:latin typeface="Cambria Math" charset="0"/>
                      </a:rPr>
                      <m:t>: </m:t>
                    </m:r>
                    <m:r>
                      <a:rPr lang="en-US" i="1">
                        <a:latin typeface="Cambria Math" charset="0"/>
                      </a:rPr>
                      <m:t>𝑉</m:t>
                    </m:r>
                  </m:oMath>
                </a14:m>
                <a:r>
                  <a:rPr lang="en-US" dirty="0"/>
                  <a:t> by </a:t>
                </a:r>
                <a14:m>
                  <m:oMath xmlns:m="http://schemas.openxmlformats.org/officeDocument/2006/math">
                    <m:r>
                      <a:rPr lang="en-US" i="1">
                        <a:latin typeface="Cambria Math" charset="0"/>
                      </a:rPr>
                      <m:t>𝐾</m:t>
                    </m:r>
                  </m:oMath>
                </a14:m>
                <a:r>
                  <a:rPr lang="en-US" dirty="0"/>
                  <a:t> matrix where </a:t>
                </a:r>
                <a14:m>
                  <m:oMath xmlns:m="http://schemas.openxmlformats.org/officeDocument/2006/math">
                    <m:r>
                      <a:rPr lang="en-US" b="0" i="1" smtClean="0">
                        <a:latin typeface="Cambria Math" charset="0"/>
                      </a:rPr>
                      <m:t>𝑀</m:t>
                    </m:r>
                    <m:r>
                      <a:rPr lang="it-IT" b="0" i="1" smtClean="0">
                        <a:latin typeface="Cambria Math" charset="0"/>
                        <a:ea typeface="Cambria Math" charset="0"/>
                        <a:cs typeface="Cambria Math" charset="0"/>
                      </a:rPr>
                      <m:t>×</m:t>
                    </m:r>
                    <m:sSup>
                      <m:sSupPr>
                        <m:ctrlPr>
                          <a:rPr lang="it-IT"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𝑀</m:t>
                        </m:r>
                      </m:e>
                      <m:sup>
                        <m:r>
                          <a:rPr lang="en-US" b="0" i="1" smtClean="0">
                            <a:latin typeface="Cambria Math" charset="0"/>
                            <a:ea typeface="Cambria Math" charset="0"/>
                            <a:cs typeface="Cambria Math" charset="0"/>
                          </a:rPr>
                          <m:t>𝑇</m:t>
                        </m:r>
                      </m:sup>
                    </m:sSup>
                    <m:r>
                      <a:rPr lang="it-IT"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𝑃</m:t>
                    </m:r>
                  </m:oMath>
                </a14:m>
                <a:endParaRPr lang="en-US" dirty="0"/>
              </a:p>
              <a:p>
                <a:pPr lvl="1"/>
                <a14:m>
                  <m:oMath xmlns:m="http://schemas.openxmlformats.org/officeDocument/2006/math">
                    <m:r>
                      <a:rPr lang="en-US" b="0" i="1" smtClean="0">
                        <a:latin typeface="Cambria Math" charset="0"/>
                      </a:rPr>
                      <m:t>𝑉</m:t>
                    </m:r>
                  </m:oMath>
                </a14:m>
                <a:r>
                  <a:rPr lang="en-US" dirty="0"/>
                  <a:t>: size of vocabulary</a:t>
                </a:r>
              </a:p>
              <a:p>
                <a:pPr lvl="1"/>
                <a14:m>
                  <m:oMath xmlns:m="http://schemas.openxmlformats.org/officeDocument/2006/math">
                    <m:r>
                      <a:rPr lang="en-US" b="0" i="1" smtClean="0">
                        <a:latin typeface="Cambria Math" charset="0"/>
                      </a:rPr>
                      <m:t>𝐾</m:t>
                    </m:r>
                  </m:oMath>
                </a14:m>
                <a:r>
                  <a:rPr lang="en-US" dirty="0"/>
                  <a:t>: # of internal dimensions</a:t>
                </a:r>
              </a:p>
              <a:p>
                <a:pPr lvl="1"/>
                <a14:m>
                  <m:oMath xmlns:m="http://schemas.openxmlformats.org/officeDocument/2006/math">
                    <m:r>
                      <a:rPr lang="en-US" b="0" i="1" smtClean="0">
                        <a:latin typeface="Cambria Math" charset="0"/>
                      </a:rPr>
                      <m:t>𝑃</m:t>
                    </m:r>
                  </m:oMath>
                </a14:m>
                <a:r>
                  <a:rPr lang="en-US" dirty="0"/>
                  <a:t>: </a:t>
                </a:r>
                <a14:m>
                  <m:oMath xmlns:m="http://schemas.openxmlformats.org/officeDocument/2006/math">
                    <m:r>
                      <a:rPr lang="en-US" i="1">
                        <a:latin typeface="Cambria Math" charset="0"/>
                      </a:rPr>
                      <m:t>𝑉</m:t>
                    </m:r>
                  </m:oMath>
                </a14:m>
                <a:r>
                  <a:rPr lang="en-US" dirty="0"/>
                  <a:t> by </a:t>
                </a:r>
                <a14:m>
                  <m:oMath xmlns:m="http://schemas.openxmlformats.org/officeDocument/2006/math">
                    <m:r>
                      <a:rPr lang="en-US" i="1">
                        <a:latin typeface="Cambria Math" charset="0"/>
                      </a:rPr>
                      <m:t>𝑉</m:t>
                    </m:r>
                    <m:r>
                      <a:rPr lang="en-US" b="0" i="1" smtClean="0">
                        <a:latin typeface="Cambria Math" charset="0"/>
                      </a:rPr>
                      <m:t> </m:t>
                    </m:r>
                  </m:oMath>
                </a14:m>
                <a:r>
                  <a:rPr lang="en-US" dirty="0"/>
                  <a:t>matrix of PMI values</a:t>
                </a:r>
              </a:p>
              <a:p>
                <a:r>
                  <a:rPr lang="en-US" dirty="0"/>
                  <a:t>Space: </a:t>
                </a:r>
                <a:r>
                  <a:rPr lang="en-US" dirty="0" err="1"/>
                  <a:t>GloVe</a:t>
                </a:r>
                <a:r>
                  <a:rPr lang="en-US" dirty="0"/>
                  <a:t> materializes a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charset="0"/>
                          </a:rPr>
                          <m:t>𝑉</m:t>
                        </m:r>
                      </m:e>
                      <m:sup>
                        <m:r>
                          <a:rPr lang="en-US" b="0" i="1" dirty="0" smtClean="0">
                            <a:latin typeface="Cambria Math" charset="0"/>
                          </a:rPr>
                          <m:t>2</m:t>
                        </m:r>
                      </m:sup>
                    </m:sSup>
                  </m:oMath>
                </a14:m>
                <a:r>
                  <a:rPr lang="en-US" dirty="0"/>
                  <a:t>matrix while computing </a:t>
                </a:r>
                <a14:m>
                  <m:oMath xmlns:m="http://schemas.openxmlformats.org/officeDocument/2006/math">
                    <m:r>
                      <a:rPr lang="en-US" b="0" i="1" smtClean="0">
                        <a:latin typeface="Cambria Math" charset="0"/>
                      </a:rPr>
                      <m:t>𝑀</m:t>
                    </m:r>
                  </m:oMath>
                </a14:m>
                <a:r>
                  <a:rPr lang="en-US" dirty="0"/>
                  <a:t> (unlike Word2vec)</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32933" y="1825625"/>
                <a:ext cx="6311042" cy="4351338"/>
              </a:xfrm>
              <a:blipFill rotWithShape="0">
                <a:blip r:embed="rId3"/>
                <a:stretch>
                  <a:fillRect l="-1448" t="-3501" r="-9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9/15/17</a:t>
            </a:r>
          </a:p>
        </p:txBody>
      </p:sp>
      <p:pic>
        <p:nvPicPr>
          <p:cNvPr id="7" name="Content Placeholder 7"/>
          <p:cNvPicPr>
            <a:picLocks noGrp="1" noChangeAspect="1"/>
          </p:cNvPicPr>
          <p:nvPr>
            <p:ph sz="half" idx="2"/>
          </p:nvPr>
        </p:nvPicPr>
        <p:blipFill>
          <a:blip r:embed="rId4"/>
          <a:stretch>
            <a:fillRect/>
          </a:stretch>
        </p:blipFill>
        <p:spPr>
          <a:xfrm>
            <a:off x="6701860" y="1402634"/>
            <a:ext cx="5257800" cy="5241771"/>
          </a:xfrm>
          <a:prstGeom prst="rect">
            <a:avLst/>
          </a:prstGeom>
        </p:spPr>
      </p:pic>
    </p:spTree>
    <p:extLst>
      <p:ext uri="{BB962C8B-B14F-4D97-AF65-F5344CB8AC3E}">
        <p14:creationId xmlns:p14="http://schemas.microsoft.com/office/powerpoint/2010/main" val="918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67374" y="365125"/>
            <a:ext cx="5686425" cy="1325563"/>
          </a:xfrm>
        </p:spPr>
        <p:txBody>
          <a:bodyPr>
            <a:noAutofit/>
          </a:bodyPr>
          <a:lstStyle/>
          <a:p>
            <a:r>
              <a:rPr lang="en-US" dirty="0"/>
              <a:t>Glass is half-full/empty</a:t>
            </a:r>
            <a:br>
              <a:rPr lang="en-US" sz="2400" dirty="0"/>
            </a:br>
            <a:r>
              <a:rPr lang="en-US" sz="2400" dirty="0"/>
              <a:t>Word2vec is similar to  PMI (but different)</a:t>
            </a:r>
          </a:p>
        </p:txBody>
      </p:sp>
      <p:sp>
        <p:nvSpPr>
          <p:cNvPr id="9" name="Date Placeholder 8"/>
          <p:cNvSpPr>
            <a:spLocks noGrp="1"/>
          </p:cNvSpPr>
          <p:nvPr>
            <p:ph type="dt" sz="half" idx="10"/>
          </p:nvPr>
        </p:nvSpPr>
        <p:spPr/>
        <p:txBody>
          <a:bodyPr/>
          <a:lstStyle/>
          <a:p>
            <a:r>
              <a:rPr lang="en-US"/>
              <a:t>9/15/17</a:t>
            </a:r>
          </a:p>
        </p:txBody>
      </p:sp>
      <p:pic>
        <p:nvPicPr>
          <p:cNvPr id="6" name="Content Placeholder 5"/>
          <p:cNvPicPr>
            <a:picLocks noGrp="1" noChangeAspect="1"/>
          </p:cNvPicPr>
          <p:nvPr>
            <p:ph sz="half" idx="4294967295"/>
          </p:nvPr>
        </p:nvPicPr>
        <p:blipFill>
          <a:blip r:embed="rId3"/>
          <a:stretch>
            <a:fillRect/>
          </a:stretch>
        </p:blipFill>
        <p:spPr>
          <a:xfrm>
            <a:off x="0" y="5081588"/>
            <a:ext cx="5667375" cy="1584325"/>
          </a:xfrm>
          <a:prstGeom prst="rect">
            <a:avLst/>
          </a:prstGeom>
        </p:spPr>
      </p:pic>
      <p:pic>
        <p:nvPicPr>
          <p:cNvPr id="7" name="Content Placeholder 6"/>
          <p:cNvPicPr>
            <a:picLocks noGrp="1" noChangeAspect="1"/>
          </p:cNvPicPr>
          <p:nvPr>
            <p:ph sz="half" idx="4294967295"/>
          </p:nvPr>
        </p:nvPicPr>
        <p:blipFill>
          <a:blip r:embed="rId4"/>
          <a:stretch>
            <a:fillRect/>
          </a:stretch>
        </p:blipFill>
        <p:spPr>
          <a:xfrm>
            <a:off x="5801944" y="1595438"/>
            <a:ext cx="5426037" cy="5714067"/>
          </a:xfrm>
          <a:prstGeom prst="rect">
            <a:avLst/>
          </a:prstGeom>
        </p:spPr>
      </p:pic>
      <p:pic>
        <p:nvPicPr>
          <p:cNvPr id="8" name="Content Placeholder 7"/>
          <p:cNvPicPr>
            <a:picLocks noChangeAspect="1"/>
          </p:cNvPicPr>
          <p:nvPr/>
        </p:nvPicPr>
        <p:blipFill>
          <a:blip r:embed="rId5"/>
          <a:stretch>
            <a:fillRect/>
          </a:stretch>
        </p:blipFill>
        <p:spPr>
          <a:xfrm>
            <a:off x="248971" y="-1"/>
            <a:ext cx="5030951" cy="5015613"/>
          </a:xfrm>
          <a:prstGeom prst="rect">
            <a:avLst/>
          </a:prstGeom>
        </p:spPr>
      </p:pic>
    </p:spTree>
    <p:extLst>
      <p:ext uri="{BB962C8B-B14F-4D97-AF65-F5344CB8AC3E}">
        <p14:creationId xmlns:p14="http://schemas.microsoft.com/office/powerpoint/2010/main" val="2128725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413147"/>
            <a:ext cx="5029200" cy="1006475"/>
          </a:xfrm>
        </p:spPr>
        <p:txBody>
          <a:bodyPr>
            <a:normAutofit/>
          </a:bodyPr>
          <a:lstStyle/>
          <a:p>
            <a:r>
              <a:rPr lang="en-US" sz="2800" dirty="0"/>
              <a:t>IMHO: Word2vec &amp; </a:t>
            </a:r>
            <a:r>
              <a:rPr lang="en-US" sz="2800" dirty="0" err="1"/>
              <a:t>GloVe</a:t>
            </a:r>
            <a:r>
              <a:rPr lang="en-US" sz="2800" dirty="0"/>
              <a:t> &gt;&gt; PMI</a:t>
            </a:r>
          </a:p>
        </p:txBody>
      </p:sp>
      <p:sp>
        <p:nvSpPr>
          <p:cNvPr id="6" name="Content Placeholder 5"/>
          <p:cNvSpPr>
            <a:spLocks noGrp="1"/>
          </p:cNvSpPr>
          <p:nvPr>
            <p:ph sz="half" idx="1"/>
          </p:nvPr>
        </p:nvSpPr>
        <p:spPr>
          <a:xfrm>
            <a:off x="838199" y="1257300"/>
            <a:ext cx="5695949" cy="4919663"/>
          </a:xfrm>
        </p:spPr>
        <p:txBody>
          <a:bodyPr>
            <a:normAutofit fontScale="92500" lnSpcReduction="10000"/>
          </a:bodyPr>
          <a:lstStyle/>
          <a:p>
            <a:r>
              <a:rPr lang="en-US" dirty="0"/>
              <a:t>Glass is half full</a:t>
            </a:r>
          </a:p>
          <a:p>
            <a:pPr lvl="1"/>
            <a:r>
              <a:rPr lang="en-US" dirty="0"/>
              <a:t>Levy &amp; Goldberg are correct in pointing out similarities</a:t>
            </a:r>
          </a:p>
          <a:p>
            <a:r>
              <a:rPr lang="en-US" dirty="0"/>
              <a:t>But half empty</a:t>
            </a:r>
          </a:p>
          <a:p>
            <a:pPr lvl="1"/>
            <a:r>
              <a:rPr lang="en-US" dirty="0"/>
              <a:t>Word2vec &amp; </a:t>
            </a:r>
            <a:r>
              <a:rPr lang="en-US" dirty="0" err="1"/>
              <a:t>GloVe</a:t>
            </a:r>
            <a:r>
              <a:rPr lang="en-US" dirty="0"/>
              <a:t> do better in practice</a:t>
            </a:r>
          </a:p>
          <a:p>
            <a:pPr lvl="1"/>
            <a:r>
              <a:rPr lang="en-US" dirty="0"/>
              <a:t>Because of “tricks” for small counts, etc.</a:t>
            </a:r>
          </a:p>
          <a:p>
            <a:pPr lvl="1"/>
            <a:r>
              <a:rPr lang="en-US" dirty="0"/>
              <a:t>Code is not well understood</a:t>
            </a:r>
          </a:p>
          <a:p>
            <a:pPr lvl="2"/>
            <a:r>
              <a:rPr lang="en-US" dirty="0"/>
              <a:t>Even though there isn’t much there</a:t>
            </a:r>
          </a:p>
          <a:p>
            <a:pPr lvl="2"/>
            <a:r>
              <a:rPr lang="en-US" dirty="0"/>
              <a:t>702 lines in word2vec.c; 446 in </a:t>
            </a:r>
            <a:r>
              <a:rPr lang="en-US" dirty="0" err="1"/>
              <a:t>glove.c</a:t>
            </a:r>
            <a:endParaRPr lang="en-US" dirty="0"/>
          </a:p>
          <a:p>
            <a:r>
              <a:rPr lang="en-US" dirty="0"/>
              <a:t>Dimension Reduction</a:t>
            </a:r>
          </a:p>
          <a:p>
            <a:pPr lvl="1"/>
            <a:r>
              <a:rPr lang="en-US" dirty="0"/>
              <a:t>Matrix completion (?!?)</a:t>
            </a:r>
          </a:p>
          <a:p>
            <a:pPr lvl="1"/>
            <a:r>
              <a:rPr lang="en-US" dirty="0"/>
              <a:t>Obvious suggestion, SVD on PMIs</a:t>
            </a:r>
          </a:p>
          <a:p>
            <a:pPr lvl="2"/>
            <a:r>
              <a:rPr lang="en-US" dirty="0"/>
              <a:t>Disappointing in practice</a:t>
            </a:r>
          </a:p>
          <a:p>
            <a:pPr lvl="2"/>
            <a:r>
              <a:rPr lang="en-US" dirty="0"/>
              <a:t>May not want to model PMI too well</a:t>
            </a:r>
          </a:p>
        </p:txBody>
      </p:sp>
      <p:sp>
        <p:nvSpPr>
          <p:cNvPr id="3" name="Date Placeholder 2"/>
          <p:cNvSpPr>
            <a:spLocks noGrp="1"/>
          </p:cNvSpPr>
          <p:nvPr>
            <p:ph type="dt" sz="half" idx="10"/>
          </p:nvPr>
        </p:nvSpPr>
        <p:spPr/>
        <p:txBody>
          <a:bodyPr/>
          <a:lstStyle/>
          <a:p>
            <a:r>
              <a:rPr lang="en-US"/>
              <a:t>9/15/17</a:t>
            </a:r>
          </a:p>
        </p:txBody>
      </p:sp>
      <p:pic>
        <p:nvPicPr>
          <p:cNvPr id="8" name="Content Placeholder 5"/>
          <p:cNvPicPr>
            <a:picLocks noGrp="1" noChangeAspect="1"/>
          </p:cNvPicPr>
          <p:nvPr>
            <p:ph sz="half" idx="2"/>
          </p:nvPr>
        </p:nvPicPr>
        <p:blipFill>
          <a:blip r:embed="rId2"/>
          <a:stretch>
            <a:fillRect/>
          </a:stretch>
        </p:blipFill>
        <p:spPr>
          <a:xfrm>
            <a:off x="6534149" y="142082"/>
            <a:ext cx="5539245" cy="1548606"/>
          </a:xfrm>
          <a:prstGeom prst="rect">
            <a:avLst/>
          </a:prstGeom>
        </p:spPr>
      </p:pic>
      <p:pic>
        <p:nvPicPr>
          <p:cNvPr id="9" name="Content Placeholder 6"/>
          <p:cNvPicPr>
            <a:picLocks noChangeAspect="1"/>
          </p:cNvPicPr>
          <p:nvPr/>
        </p:nvPicPr>
        <p:blipFill>
          <a:blip r:embed="rId3"/>
          <a:stretch>
            <a:fillRect/>
          </a:stretch>
        </p:blipFill>
        <p:spPr>
          <a:xfrm>
            <a:off x="6541520" y="1895174"/>
            <a:ext cx="5205980" cy="5482329"/>
          </a:xfrm>
          <a:prstGeom prst="rect">
            <a:avLst/>
          </a:prstGeom>
        </p:spPr>
      </p:pic>
    </p:spTree>
    <p:extLst>
      <p:ext uri="{BB962C8B-B14F-4D97-AF65-F5344CB8AC3E}">
        <p14:creationId xmlns:p14="http://schemas.microsoft.com/office/powerpoint/2010/main" val="736376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Picture 46.png"/>
          <p:cNvPicPr>
            <a:picLocks noChangeAspect="1"/>
          </p:cNvPicPr>
          <p:nvPr/>
        </p:nvPicPr>
        <p:blipFill>
          <a:blip r:embed="rId2"/>
          <a:stretch>
            <a:fillRect/>
          </a:stretch>
        </p:blipFill>
        <p:spPr>
          <a:xfrm>
            <a:off x="1828800" y="3962401"/>
            <a:ext cx="7696200" cy="2734935"/>
          </a:xfrm>
          <a:prstGeom prst="rect">
            <a:avLst/>
          </a:prstGeom>
        </p:spPr>
      </p:pic>
      <p:sp>
        <p:nvSpPr>
          <p:cNvPr id="2" name="Title 1"/>
          <p:cNvSpPr>
            <a:spLocks noGrp="1"/>
          </p:cNvSpPr>
          <p:nvPr>
            <p:ph type="title"/>
          </p:nvPr>
        </p:nvSpPr>
        <p:spPr>
          <a:xfrm>
            <a:off x="2133600" y="274638"/>
            <a:ext cx="8229600" cy="715962"/>
          </a:xfrm>
        </p:spPr>
        <p:txBody>
          <a:bodyPr>
            <a:normAutofit fontScale="90000"/>
          </a:bodyPr>
          <a:lstStyle/>
          <a:p>
            <a:pPr lvl="1"/>
            <a:r>
              <a:rPr lang="en-US" sz="3200" dirty="0"/>
              <a:t>Estimating PMI (and Contingency Tables)</a:t>
            </a:r>
            <a:br>
              <a:rPr lang="en-US" sz="3200" dirty="0"/>
            </a:br>
            <a:r>
              <a:rPr lang="en-US" sz="2800" dirty="0"/>
              <a:t>Li &amp; Church, Computational Linguistics (2007)</a:t>
            </a:r>
            <a:endParaRPr lang="en-US" sz="3200" i="1" dirty="0"/>
          </a:p>
        </p:txBody>
      </p:sp>
      <p:sp>
        <p:nvSpPr>
          <p:cNvPr id="3" name="Content Placeholder 2"/>
          <p:cNvSpPr>
            <a:spLocks noGrp="1"/>
          </p:cNvSpPr>
          <p:nvPr>
            <p:ph idx="1"/>
          </p:nvPr>
        </p:nvSpPr>
        <p:spPr>
          <a:xfrm>
            <a:off x="1676400" y="1918858"/>
            <a:ext cx="8229600" cy="4329541"/>
          </a:xfrm>
        </p:spPr>
        <p:txBody>
          <a:bodyPr/>
          <a:lstStyle/>
          <a:p>
            <a:pPr>
              <a:buFont typeface="Wingdings" charset="2"/>
              <a:buChar char="Ø"/>
            </a:pPr>
            <a:r>
              <a:rPr lang="en-US" sz="2400" dirty="0">
                <a:latin typeface="Arial" pitchFamily="-65" charset="0"/>
              </a:rPr>
              <a:t>Compute Sample Contingency Table</a:t>
            </a:r>
          </a:p>
          <a:p>
            <a:r>
              <a:rPr lang="en-US" sz="2400" dirty="0">
                <a:latin typeface="Arial" pitchFamily="-65" charset="0"/>
              </a:rPr>
              <a:t>MLE Inference: </a:t>
            </a:r>
          </a:p>
          <a:p>
            <a:pPr lvl="1"/>
            <a:r>
              <a:rPr lang="en-US" sz="1800" dirty="0">
                <a:latin typeface="Arial" pitchFamily="-65" charset="0"/>
              </a:rPr>
              <a:t>What is the most likely original table </a:t>
            </a:r>
          </a:p>
          <a:p>
            <a:pPr lvl="1"/>
            <a:r>
              <a:rPr lang="en-US" sz="1800" dirty="0">
                <a:latin typeface="Arial" pitchFamily="-65" charset="0"/>
              </a:rPr>
              <a:t>Given sample and margins? </a:t>
            </a:r>
          </a:p>
          <a:p>
            <a:r>
              <a:rPr lang="en-US" sz="2400" dirty="0">
                <a:latin typeface="Arial" pitchFamily="-65" charset="0"/>
              </a:rPr>
              <a:t>Evaluation</a:t>
            </a:r>
            <a:endParaRPr lang="en-US" sz="2000" dirty="0"/>
          </a:p>
          <a:p>
            <a:pPr lvl="2"/>
            <a:endParaRPr lang="en-US" sz="1400" dirty="0"/>
          </a:p>
        </p:txBody>
      </p:sp>
      <p:sp>
        <p:nvSpPr>
          <p:cNvPr id="4" name="Date Placeholder 3"/>
          <p:cNvSpPr>
            <a:spLocks noGrp="1"/>
          </p:cNvSpPr>
          <p:nvPr>
            <p:ph type="dt" sz="half" idx="10"/>
          </p:nvPr>
        </p:nvSpPr>
        <p:spPr/>
        <p:txBody>
          <a:bodyPr/>
          <a:lstStyle/>
          <a:p>
            <a:r>
              <a:rPr lang="en-US"/>
              <a:t>9/15/17</a:t>
            </a:r>
          </a:p>
        </p:txBody>
      </p:sp>
      <p:pic>
        <p:nvPicPr>
          <p:cNvPr id="8" name="Picture 7"/>
          <p:cNvPicPr>
            <a:picLocks noChangeAspect="1"/>
          </p:cNvPicPr>
          <p:nvPr/>
        </p:nvPicPr>
        <p:blipFill>
          <a:blip r:embed="rId3"/>
          <a:stretch>
            <a:fillRect/>
          </a:stretch>
        </p:blipFill>
        <p:spPr>
          <a:xfrm>
            <a:off x="9436057" y="0"/>
            <a:ext cx="2700130" cy="3429000"/>
          </a:xfrm>
          <a:prstGeom prst="rect">
            <a:avLst/>
          </a:prstGeom>
        </p:spPr>
      </p:pic>
      <p:sp>
        <p:nvSpPr>
          <p:cNvPr id="5" name="TextBox 4"/>
          <p:cNvSpPr txBox="1"/>
          <p:nvPr/>
        </p:nvSpPr>
        <p:spPr>
          <a:xfrm>
            <a:off x="9333705" y="3446760"/>
            <a:ext cx="2904834" cy="307777"/>
          </a:xfrm>
          <a:prstGeom prst="rect">
            <a:avLst/>
          </a:prstGeom>
          <a:noFill/>
        </p:spPr>
        <p:txBody>
          <a:bodyPr wrap="none" rtlCol="0">
            <a:spAutoFit/>
          </a:bodyPr>
          <a:lstStyle/>
          <a:p>
            <a:r>
              <a:rPr lang="en-US" sz="1400" dirty="0">
                <a:hlinkClick r:id="rId4"/>
              </a:rPr>
              <a:t>http://stat.rutgers.edu/home/pingli/</a:t>
            </a:r>
            <a:r>
              <a:rPr lang="en-US" sz="1400" dirty="0"/>
              <a:t> </a:t>
            </a:r>
          </a:p>
        </p:txBody>
      </p:sp>
      <p:pic>
        <p:nvPicPr>
          <p:cNvPr id="9" name="Content Placeholder 7"/>
          <p:cNvPicPr>
            <a:picLocks noChangeAspect="1"/>
          </p:cNvPicPr>
          <p:nvPr/>
        </p:nvPicPr>
        <p:blipFill>
          <a:blip r:embed="rId5"/>
          <a:stretch>
            <a:fillRect/>
          </a:stretch>
        </p:blipFill>
        <p:spPr>
          <a:xfrm>
            <a:off x="-1" y="-1"/>
            <a:ext cx="1974655" cy="1968635"/>
          </a:xfrm>
          <a:prstGeom prst="rect">
            <a:avLst/>
          </a:prstGeom>
        </p:spPr>
      </p:pic>
      <p:sp>
        <p:nvSpPr>
          <p:cNvPr id="10" name="Rounded Rectangle 9"/>
          <p:cNvSpPr/>
          <p:nvPr/>
        </p:nvSpPr>
        <p:spPr>
          <a:xfrm>
            <a:off x="2841063" y="671281"/>
            <a:ext cx="1040930" cy="41139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133600" y="692653"/>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461357" y="1420886"/>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20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Prior Art: Removing (Near) Duplicate Web Pages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67765"/>
            <a:ext cx="5181600" cy="406705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3369"/>
            <a:ext cx="5181600" cy="3995850"/>
          </a:xfrm>
        </p:spPr>
      </p:pic>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49056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Picture 44.png"/>
          <p:cNvPicPr>
            <a:picLocks noChangeAspect="1"/>
          </p:cNvPicPr>
          <p:nvPr/>
        </p:nvPicPr>
        <p:blipFill>
          <a:blip r:embed="rId2"/>
          <a:stretch>
            <a:fillRect/>
          </a:stretch>
        </p:blipFill>
        <p:spPr>
          <a:xfrm>
            <a:off x="7315200" y="0"/>
            <a:ext cx="3136508" cy="2400000"/>
          </a:xfrm>
          <a:prstGeom prst="rect">
            <a:avLst/>
          </a:prstGeom>
        </p:spPr>
      </p:pic>
      <p:sp>
        <p:nvSpPr>
          <p:cNvPr id="2" name="Title 1"/>
          <p:cNvSpPr>
            <a:spLocks noGrp="1"/>
          </p:cNvSpPr>
          <p:nvPr>
            <p:ph type="title"/>
          </p:nvPr>
        </p:nvSpPr>
        <p:spPr>
          <a:xfrm>
            <a:off x="2133600" y="274638"/>
            <a:ext cx="5181600" cy="1143000"/>
          </a:xfrm>
        </p:spPr>
        <p:txBody>
          <a:bodyPr/>
          <a:lstStyle/>
          <a:p>
            <a:r>
              <a:rPr lang="en-US" sz="2800" dirty="0"/>
              <a:t>Computing Contingency Tables</a:t>
            </a:r>
            <a:br>
              <a:rPr lang="en-US" sz="2800" dirty="0"/>
            </a:br>
            <a:r>
              <a:rPr lang="en-US" sz="2800" dirty="0"/>
              <a:t>(Brute Force)</a:t>
            </a:r>
          </a:p>
        </p:txBody>
      </p:sp>
      <p:sp>
        <p:nvSpPr>
          <p:cNvPr id="3" name="Content Placeholder 2"/>
          <p:cNvSpPr>
            <a:spLocks noGrp="1"/>
          </p:cNvSpPr>
          <p:nvPr>
            <p:ph idx="1"/>
          </p:nvPr>
        </p:nvSpPr>
        <p:spPr>
          <a:xfrm>
            <a:off x="2198546" y="1387644"/>
            <a:ext cx="8229600" cy="4525963"/>
          </a:xfrm>
        </p:spPr>
        <p:txBody>
          <a:bodyPr/>
          <a:lstStyle/>
          <a:p>
            <a:r>
              <a:rPr lang="en-US" sz="2400" dirty="0"/>
              <a:t>Three constraints</a:t>
            </a:r>
          </a:p>
          <a:p>
            <a:pPr lvl="1"/>
            <a:r>
              <a:rPr lang="en-US" sz="2000" dirty="0"/>
              <a:t>Library: D = </a:t>
            </a:r>
            <a:r>
              <a:rPr lang="en-US" sz="2000" i="1" dirty="0"/>
              <a:t>a + </a:t>
            </a:r>
            <a:r>
              <a:rPr lang="en-US" sz="2000" i="1" dirty="0" err="1"/>
              <a:t>b</a:t>
            </a:r>
            <a:r>
              <a:rPr lang="en-US" sz="2000" i="1" dirty="0"/>
              <a:t> + </a:t>
            </a:r>
            <a:r>
              <a:rPr lang="en-US" sz="2000" i="1" dirty="0" err="1"/>
              <a:t>c</a:t>
            </a:r>
            <a:r>
              <a:rPr lang="en-US" sz="2000" i="1" dirty="0"/>
              <a:t> + </a:t>
            </a:r>
            <a:r>
              <a:rPr lang="en-US" sz="2000" i="1" dirty="0" err="1"/>
              <a:t>d</a:t>
            </a:r>
            <a:r>
              <a:rPr lang="en-US" sz="2000" i="1" dirty="0"/>
              <a:t> </a:t>
            </a:r>
            <a:r>
              <a:rPr lang="en-US" sz="2000" dirty="0"/>
              <a:t>= 36</a:t>
            </a:r>
          </a:p>
          <a:p>
            <a:pPr lvl="1"/>
            <a:r>
              <a:rPr lang="en-US" sz="2000" dirty="0"/>
              <a:t>Margins</a:t>
            </a:r>
          </a:p>
          <a:p>
            <a:pPr lvl="2"/>
            <a:r>
              <a:rPr lang="en-US" sz="1600" dirty="0"/>
              <a:t>f</a:t>
            </a:r>
            <a:r>
              <a:rPr lang="en-US" sz="1600" baseline="-25000" dirty="0"/>
              <a:t>1</a:t>
            </a:r>
            <a:r>
              <a:rPr lang="en-US" sz="1600" dirty="0"/>
              <a:t> = |P</a:t>
            </a:r>
            <a:r>
              <a:rPr lang="en-US" sz="1600" baseline="-25000" dirty="0"/>
              <a:t>1</a:t>
            </a:r>
            <a:r>
              <a:rPr lang="en-US" sz="1600" dirty="0"/>
              <a:t>| = </a:t>
            </a:r>
            <a:r>
              <a:rPr lang="en-US" sz="1600" i="1" dirty="0"/>
              <a:t>a + </a:t>
            </a:r>
            <a:r>
              <a:rPr lang="en-US" sz="1600" i="1" dirty="0" err="1"/>
              <a:t>b</a:t>
            </a:r>
            <a:r>
              <a:rPr lang="en-US" sz="1600" i="1" dirty="0"/>
              <a:t> </a:t>
            </a:r>
            <a:r>
              <a:rPr lang="en-US" sz="1600" dirty="0"/>
              <a:t>= 12</a:t>
            </a:r>
          </a:p>
          <a:p>
            <a:pPr lvl="2"/>
            <a:r>
              <a:rPr lang="en-US" sz="1600" dirty="0"/>
              <a:t>f</a:t>
            </a:r>
            <a:r>
              <a:rPr lang="en-US" sz="1600" baseline="-25000" dirty="0"/>
              <a:t>2</a:t>
            </a:r>
            <a:r>
              <a:rPr lang="en-US" sz="1600" dirty="0"/>
              <a:t> = |P</a:t>
            </a:r>
            <a:r>
              <a:rPr lang="en-US" sz="1600" baseline="-25000" dirty="0"/>
              <a:t>2</a:t>
            </a:r>
            <a:r>
              <a:rPr lang="en-US" sz="1600" dirty="0"/>
              <a:t>| = </a:t>
            </a:r>
            <a:r>
              <a:rPr lang="en-US" sz="1600" i="1" dirty="0"/>
              <a:t>a + </a:t>
            </a:r>
            <a:r>
              <a:rPr lang="en-US" sz="1600" i="1" dirty="0" err="1"/>
              <a:t>c</a:t>
            </a:r>
            <a:r>
              <a:rPr lang="en-US" sz="1600" i="1" dirty="0"/>
              <a:t> </a:t>
            </a:r>
            <a:r>
              <a:rPr lang="en-US" sz="1600" dirty="0"/>
              <a:t>= 12</a:t>
            </a:r>
          </a:p>
          <a:p>
            <a:r>
              <a:rPr lang="en-US" i="1" dirty="0"/>
              <a:t>a</a:t>
            </a:r>
            <a:r>
              <a:rPr lang="en-US" dirty="0"/>
              <a:t> = |P</a:t>
            </a:r>
            <a:r>
              <a:rPr lang="en-US" baseline="-25000" dirty="0"/>
              <a:t>1</a:t>
            </a:r>
            <a:r>
              <a:rPr lang="en-US" dirty="0"/>
              <a:t> &amp; P</a:t>
            </a:r>
            <a:r>
              <a:rPr lang="en-US" baseline="-25000" dirty="0"/>
              <a:t>2</a:t>
            </a:r>
            <a:r>
              <a:rPr lang="en-US" dirty="0"/>
              <a:t>| = |{4,15, 19, 24, 28}| = 5</a:t>
            </a:r>
          </a:p>
          <a:p>
            <a:r>
              <a:rPr lang="en-US" i="1" dirty="0" err="1"/>
              <a:t>b</a:t>
            </a:r>
            <a:r>
              <a:rPr lang="en-US" i="1" dirty="0"/>
              <a:t> = f</a:t>
            </a:r>
            <a:r>
              <a:rPr lang="en-US" i="1" baseline="-25000" dirty="0"/>
              <a:t>1</a:t>
            </a:r>
            <a:r>
              <a:rPr lang="en-US" i="1" dirty="0"/>
              <a:t> – a</a:t>
            </a:r>
            <a:r>
              <a:rPr lang="en-US" dirty="0"/>
              <a:t> = 12 – 5 = 7</a:t>
            </a:r>
            <a:endParaRPr lang="en-US" i="1" dirty="0"/>
          </a:p>
          <a:p>
            <a:r>
              <a:rPr lang="en-US" i="1" dirty="0" err="1"/>
              <a:t>c</a:t>
            </a:r>
            <a:r>
              <a:rPr lang="en-US" i="1" dirty="0"/>
              <a:t> = f</a:t>
            </a:r>
            <a:r>
              <a:rPr lang="en-US" i="1" baseline="-25000" dirty="0"/>
              <a:t>2</a:t>
            </a:r>
            <a:r>
              <a:rPr lang="en-US" i="1" dirty="0"/>
              <a:t> – a = </a:t>
            </a:r>
            <a:r>
              <a:rPr lang="en-US" dirty="0"/>
              <a:t>12 – 5 = 7</a:t>
            </a:r>
            <a:endParaRPr lang="en-US" i="1" dirty="0"/>
          </a:p>
          <a:p>
            <a:r>
              <a:rPr lang="en-US" i="1" dirty="0" err="1"/>
              <a:t>d</a:t>
            </a:r>
            <a:r>
              <a:rPr lang="en-US" i="1" dirty="0"/>
              <a:t> = D – a – </a:t>
            </a:r>
            <a:r>
              <a:rPr lang="en-US" i="1" dirty="0" err="1"/>
              <a:t>b</a:t>
            </a:r>
            <a:r>
              <a:rPr lang="en-US" i="1" dirty="0"/>
              <a:t> – </a:t>
            </a:r>
            <a:r>
              <a:rPr lang="en-US" i="1" dirty="0" err="1"/>
              <a:t>c</a:t>
            </a:r>
            <a:r>
              <a:rPr lang="en-US" i="1" dirty="0"/>
              <a:t> </a:t>
            </a:r>
            <a:r>
              <a:rPr lang="en-US" dirty="0"/>
              <a:t>= 36 – 5 – 7 – 7 = 17</a:t>
            </a:r>
            <a:endParaRPr lang="en-US" i="1" dirty="0"/>
          </a:p>
        </p:txBody>
      </p:sp>
      <p:sp>
        <p:nvSpPr>
          <p:cNvPr id="4" name="Date Placeholder 3"/>
          <p:cNvSpPr>
            <a:spLocks noGrp="1"/>
          </p:cNvSpPr>
          <p:nvPr>
            <p:ph type="dt" sz="half" idx="10"/>
          </p:nvPr>
        </p:nvSpPr>
        <p:spPr/>
        <p:txBody>
          <a:bodyPr/>
          <a:lstStyle/>
          <a:p>
            <a:r>
              <a:rPr lang="en-US"/>
              <a:t>9/15/17</a:t>
            </a:r>
          </a:p>
        </p:txBody>
      </p:sp>
      <p:graphicFrame>
        <p:nvGraphicFramePr>
          <p:cNvPr id="13" name="Table 12"/>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AutoShape 43"/>
          <p:cNvSpPr>
            <a:spLocks noChangeArrowheads="1"/>
          </p:cNvSpPr>
          <p:nvPr/>
        </p:nvSpPr>
        <p:spPr bwMode="auto">
          <a:xfrm>
            <a:off x="7181267" y="2514600"/>
            <a:ext cx="583813" cy="369332"/>
          </a:xfrm>
          <a:prstGeom prst="wedgeRectCallout">
            <a:avLst>
              <a:gd name="adj1" fmla="val -51023"/>
              <a:gd name="adj2" fmla="val 97987"/>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20" name="Rectangle 19"/>
          <p:cNvSpPr/>
          <p:nvPr/>
        </p:nvSpPr>
        <p:spPr bwMode="auto">
          <a:xfrm>
            <a:off x="2165931" y="1387644"/>
            <a:ext cx="4444089" cy="16985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21" name="TextBox 20"/>
          <p:cNvSpPr txBox="1"/>
          <p:nvPr/>
        </p:nvSpPr>
        <p:spPr>
          <a:xfrm>
            <a:off x="8816692" y="457200"/>
            <a:ext cx="327308" cy="400110"/>
          </a:xfrm>
          <a:prstGeom prst="rect">
            <a:avLst/>
          </a:prstGeom>
          <a:noFill/>
        </p:spPr>
        <p:txBody>
          <a:bodyPr wrap="square" rtlCol="0">
            <a:spAutoFit/>
          </a:bodyPr>
          <a:lstStyle/>
          <a:p>
            <a:r>
              <a:rPr lang="en-US" sz="2000" dirty="0"/>
              <a:t>5</a:t>
            </a:r>
          </a:p>
        </p:txBody>
      </p:sp>
      <p:sp>
        <p:nvSpPr>
          <p:cNvPr id="22" name="TextBox 21"/>
          <p:cNvSpPr txBox="1"/>
          <p:nvPr/>
        </p:nvSpPr>
        <p:spPr>
          <a:xfrm>
            <a:off x="9959692" y="457200"/>
            <a:ext cx="327308" cy="400110"/>
          </a:xfrm>
          <a:prstGeom prst="rect">
            <a:avLst/>
          </a:prstGeom>
          <a:noFill/>
        </p:spPr>
        <p:txBody>
          <a:bodyPr wrap="square" rtlCol="0">
            <a:spAutoFit/>
          </a:bodyPr>
          <a:lstStyle/>
          <a:p>
            <a:r>
              <a:rPr lang="en-US" sz="2000" dirty="0"/>
              <a:t>7</a:t>
            </a:r>
          </a:p>
        </p:txBody>
      </p:sp>
      <p:sp>
        <p:nvSpPr>
          <p:cNvPr id="23" name="TextBox 22"/>
          <p:cNvSpPr txBox="1"/>
          <p:nvPr/>
        </p:nvSpPr>
        <p:spPr>
          <a:xfrm>
            <a:off x="9873981" y="1310045"/>
            <a:ext cx="479708" cy="400110"/>
          </a:xfrm>
          <a:prstGeom prst="rect">
            <a:avLst/>
          </a:prstGeom>
          <a:noFill/>
        </p:spPr>
        <p:txBody>
          <a:bodyPr wrap="square" rtlCol="0">
            <a:spAutoFit/>
          </a:bodyPr>
          <a:lstStyle/>
          <a:p>
            <a:r>
              <a:rPr lang="en-US" sz="2000" dirty="0"/>
              <a:t>17</a:t>
            </a:r>
          </a:p>
        </p:txBody>
      </p:sp>
      <p:sp>
        <p:nvSpPr>
          <p:cNvPr id="24" name="TextBox 23"/>
          <p:cNvSpPr txBox="1"/>
          <p:nvPr/>
        </p:nvSpPr>
        <p:spPr>
          <a:xfrm>
            <a:off x="8841494" y="1314510"/>
            <a:ext cx="327308" cy="400110"/>
          </a:xfrm>
          <a:prstGeom prst="rect">
            <a:avLst/>
          </a:prstGeom>
          <a:noFill/>
        </p:spPr>
        <p:txBody>
          <a:bodyPr wrap="square" rtlCol="0">
            <a:spAutoFit/>
          </a:bodyPr>
          <a:lstStyle/>
          <a:p>
            <a:r>
              <a:rPr lang="en-US" sz="2000" dirty="0"/>
              <a:t>7</a:t>
            </a:r>
          </a:p>
        </p:txBody>
      </p:sp>
      <p:sp>
        <p:nvSpPr>
          <p:cNvPr id="25" name="TextBox 24"/>
          <p:cNvSpPr txBox="1"/>
          <p:nvPr/>
        </p:nvSpPr>
        <p:spPr>
          <a:xfrm>
            <a:off x="8377051" y="2237600"/>
            <a:ext cx="479708" cy="400110"/>
          </a:xfrm>
          <a:prstGeom prst="rect">
            <a:avLst/>
          </a:prstGeom>
          <a:noFill/>
        </p:spPr>
        <p:txBody>
          <a:bodyPr wrap="square" rtlCol="0">
            <a:spAutoFit/>
          </a:bodyPr>
          <a:lstStyle/>
          <a:p>
            <a:r>
              <a:rPr lang="en-US" sz="2000" dirty="0"/>
              <a:t>12</a:t>
            </a:r>
          </a:p>
        </p:txBody>
      </p:sp>
      <p:sp>
        <p:nvSpPr>
          <p:cNvPr id="26" name="TextBox 25"/>
          <p:cNvSpPr txBox="1"/>
          <p:nvPr/>
        </p:nvSpPr>
        <p:spPr>
          <a:xfrm>
            <a:off x="10320000" y="657255"/>
            <a:ext cx="479708" cy="400110"/>
          </a:xfrm>
          <a:prstGeom prst="rect">
            <a:avLst/>
          </a:prstGeom>
          <a:noFill/>
        </p:spPr>
        <p:txBody>
          <a:bodyPr wrap="square" rtlCol="0">
            <a:spAutoFit/>
          </a:bodyPr>
          <a:lstStyle/>
          <a:p>
            <a:r>
              <a:rPr lang="en-US" sz="2000" dirty="0"/>
              <a:t>12</a:t>
            </a:r>
          </a:p>
        </p:txBody>
      </p:sp>
      <p:sp>
        <p:nvSpPr>
          <p:cNvPr id="27" name="TextBox 26"/>
          <p:cNvSpPr txBox="1"/>
          <p:nvPr/>
        </p:nvSpPr>
        <p:spPr>
          <a:xfrm>
            <a:off x="10302794" y="2215988"/>
            <a:ext cx="479708" cy="400110"/>
          </a:xfrm>
          <a:prstGeom prst="rect">
            <a:avLst/>
          </a:prstGeom>
          <a:noFill/>
        </p:spPr>
        <p:txBody>
          <a:bodyPr wrap="square" rtlCol="0">
            <a:spAutoFit/>
          </a:bodyPr>
          <a:lstStyle/>
          <a:p>
            <a:r>
              <a:rPr lang="en-US" sz="2000" dirty="0"/>
              <a:t>36</a:t>
            </a:r>
          </a:p>
        </p:txBody>
      </p:sp>
      <p:sp>
        <p:nvSpPr>
          <p:cNvPr id="28" name="Rectangle 27"/>
          <p:cNvSpPr/>
          <p:nvPr/>
        </p:nvSpPr>
        <p:spPr bwMode="auto">
          <a:xfrm>
            <a:off x="1905001" y="3124201"/>
            <a:ext cx="7138736" cy="19206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Tree>
    <p:extLst>
      <p:ext uri="{BB962C8B-B14F-4D97-AF65-F5344CB8AC3E}">
        <p14:creationId xmlns:p14="http://schemas.microsoft.com/office/powerpoint/2010/main" val="14422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Bottom)">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Bottom)">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lide(fromBottom)">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lide(fromBottom)">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slide(fromBottom)">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Bottom)">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slide(fromBottom)">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p:bldP spid="22" grpId="0"/>
      <p:bldP spid="23" grpId="0"/>
      <p:bldP spid="24" grpId="0"/>
      <p:bldP spid="25" grpId="0"/>
      <p:bldP spid="26" grpId="0"/>
      <p:bldP spid="27" grpId="0"/>
      <p:bldP spid="28"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1467364"/>
            <a:ext cx="8229600" cy="4525963"/>
          </a:xfrm>
        </p:spPr>
        <p:txBody>
          <a:bodyPr/>
          <a:lstStyle/>
          <a:p>
            <a:r>
              <a:rPr lang="en-US" sz="2400" dirty="0"/>
              <a:t>Key: throw out red {19, 21}</a:t>
            </a:r>
          </a:p>
          <a:p>
            <a:pPr lvl="1"/>
            <a:r>
              <a:rPr lang="en-US" sz="1800" i="1" dirty="0"/>
              <a:t>D</a:t>
            </a:r>
            <a:r>
              <a:rPr lang="en-US" sz="1800" i="1" baseline="-25000" dirty="0"/>
              <a:t>s</a:t>
            </a:r>
            <a:r>
              <a:rPr lang="en-US" sz="1800" dirty="0"/>
              <a:t> = min(max(sketch(</a:t>
            </a:r>
            <a:r>
              <a:rPr lang="en-US" sz="1800" i="1" dirty="0"/>
              <a:t>w</a:t>
            </a:r>
            <a:r>
              <a:rPr lang="en-US" sz="1800" i="1" baseline="-25000" dirty="0"/>
              <a:t>1</a:t>
            </a:r>
            <a:r>
              <a:rPr lang="en-US" sz="1800" dirty="0"/>
              <a:t>)), max(sketch(</a:t>
            </a:r>
            <a:r>
              <a:rPr lang="en-US" sz="1800" i="1" dirty="0"/>
              <a:t>w</a:t>
            </a:r>
            <a:r>
              <a:rPr lang="en-US" sz="1800" i="1" baseline="-25000" dirty="0"/>
              <a:t>2</a:t>
            </a:r>
            <a:r>
              <a:rPr lang="en-US" sz="1800" dirty="0"/>
              <a:t>))) = 18</a:t>
            </a:r>
          </a:p>
          <a:p>
            <a:pPr lvl="1"/>
            <a:r>
              <a:rPr lang="en-US" sz="1800" dirty="0"/>
              <a:t>Can’t tell that 19 is in intersection and 21 is not </a:t>
            </a:r>
          </a:p>
          <a:p>
            <a:pPr lvl="2"/>
            <a:r>
              <a:rPr lang="en-US" sz="1400" dirty="0"/>
              <a:t>Without looking outside the sketch</a:t>
            </a:r>
          </a:p>
          <a:p>
            <a:r>
              <a:rPr lang="en-US" sz="2400" dirty="0" err="1"/>
              <a:t>Ω</a:t>
            </a:r>
            <a:r>
              <a:rPr lang="en-US" sz="2400" baseline="-25000" dirty="0" err="1"/>
              <a:t>s</a:t>
            </a:r>
            <a:r>
              <a:rPr lang="en-US" sz="2400" dirty="0"/>
              <a:t> = {1, 2,…,</a:t>
            </a:r>
            <a:r>
              <a:rPr lang="en-US" sz="2400" i="1" dirty="0"/>
              <a:t>D</a:t>
            </a:r>
            <a:r>
              <a:rPr lang="en-US" sz="2400" i="1" baseline="-25000" dirty="0"/>
              <a:t>s</a:t>
            </a:r>
            <a:r>
              <a:rPr lang="en-US" sz="2400" dirty="0"/>
              <a:t>}</a:t>
            </a:r>
          </a:p>
          <a:p>
            <a:pPr lvl="1"/>
            <a:r>
              <a:rPr lang="en-US" sz="1800" i="1" dirty="0"/>
              <a:t>a</a:t>
            </a:r>
            <a:r>
              <a:rPr lang="en-US" sz="1800" i="1" baseline="-25000" dirty="0"/>
              <a:t>s</a:t>
            </a:r>
            <a:r>
              <a:rPr lang="en-US" sz="1800" dirty="0"/>
              <a:t> = sketch(</a:t>
            </a:r>
            <a:r>
              <a:rPr lang="en-US" sz="1800" i="1" dirty="0"/>
              <a:t>w</a:t>
            </a:r>
            <a:r>
              <a:rPr lang="en-US" sz="1800" i="1" baseline="-25000" dirty="0"/>
              <a:t>1</a:t>
            </a:r>
            <a:r>
              <a:rPr lang="en-US" sz="1800" dirty="0"/>
              <a:t>) &amp; 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|{4,15}| = 2</a:t>
            </a:r>
          </a:p>
          <a:p>
            <a:pPr lvl="1"/>
            <a:r>
              <a:rPr lang="en-US" sz="1800" i="1" dirty="0" err="1"/>
              <a:t>b</a:t>
            </a:r>
            <a:r>
              <a:rPr lang="en-US" sz="1800" i="1" baseline="-25000" dirty="0" err="1"/>
              <a:t>s</a:t>
            </a:r>
            <a:r>
              <a:rPr lang="en-US" sz="1800" i="1" dirty="0"/>
              <a:t> = |</a:t>
            </a:r>
            <a:r>
              <a:rPr lang="en-US" sz="1800" dirty="0"/>
              <a:t>sketch(</a:t>
            </a:r>
            <a:r>
              <a:rPr lang="en-US" sz="1800" i="1" dirty="0"/>
              <a:t>w</a:t>
            </a:r>
            <a:r>
              <a:rPr lang="en-US" sz="1800" i="1" baseline="-25000" dirty="0"/>
              <a:t>1</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7 – 2  = 5</a:t>
            </a:r>
          </a:p>
          <a:p>
            <a:pPr lvl="1"/>
            <a:r>
              <a:rPr lang="en-US" sz="1800" i="1" dirty="0" err="1"/>
              <a:t>c</a:t>
            </a:r>
            <a:r>
              <a:rPr lang="en-US" sz="1800" i="1" baseline="-25000" dirty="0" err="1"/>
              <a:t>s</a:t>
            </a:r>
            <a:r>
              <a:rPr lang="en-US" sz="1800" i="1" dirty="0"/>
              <a:t> = |</a:t>
            </a:r>
            <a:r>
              <a:rPr lang="en-US" sz="1800" dirty="0"/>
              <a:t>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5 – 2  = 3</a:t>
            </a:r>
            <a:endParaRPr lang="en-US" sz="1800" i="1" baseline="-25000" dirty="0"/>
          </a:p>
          <a:p>
            <a:pPr lvl="1"/>
            <a:r>
              <a:rPr lang="en-US" sz="1800" i="1" dirty="0" err="1"/>
              <a:t>d</a:t>
            </a:r>
            <a:r>
              <a:rPr lang="en-US" sz="1800" i="1" baseline="-25000" dirty="0" err="1"/>
              <a:t>s</a:t>
            </a:r>
            <a:r>
              <a:rPr lang="en-US" sz="1800" i="1" dirty="0"/>
              <a:t> </a:t>
            </a:r>
            <a:r>
              <a:rPr lang="en-US" sz="1800" dirty="0"/>
              <a:t>= </a:t>
            </a:r>
            <a:r>
              <a:rPr lang="en-US" sz="1800" i="1" dirty="0"/>
              <a:t>Ds</a:t>
            </a:r>
            <a:r>
              <a:rPr lang="en-US" sz="1800" dirty="0"/>
              <a:t> – </a:t>
            </a:r>
            <a:r>
              <a:rPr lang="en-US" sz="1800" i="1" dirty="0"/>
              <a:t>a</a:t>
            </a:r>
            <a:r>
              <a:rPr lang="en-US" sz="1800" i="1" baseline="-25000" dirty="0"/>
              <a:t>s </a:t>
            </a:r>
            <a:r>
              <a:rPr lang="en-US" sz="1800" dirty="0"/>
              <a:t>– </a:t>
            </a:r>
            <a:r>
              <a:rPr lang="en-US" sz="1800" i="1" dirty="0" err="1"/>
              <a:t>b</a:t>
            </a:r>
            <a:r>
              <a:rPr lang="en-US" sz="1800" i="1" baseline="-25000" dirty="0" err="1"/>
              <a:t>s</a:t>
            </a:r>
            <a:r>
              <a:rPr lang="en-US" sz="1800" i="1" baseline="-25000" dirty="0"/>
              <a:t> </a:t>
            </a:r>
            <a:r>
              <a:rPr lang="en-US" sz="1800" dirty="0"/>
              <a:t>– </a:t>
            </a:r>
            <a:r>
              <a:rPr lang="en-US" sz="1800" i="1" dirty="0" err="1"/>
              <a:t>c</a:t>
            </a:r>
            <a:r>
              <a:rPr lang="en-US" sz="1800" i="1" baseline="-25000" dirty="0" err="1"/>
              <a:t>s</a:t>
            </a:r>
            <a:r>
              <a:rPr lang="en-US" sz="1800" i="1" baseline="-25000" dirty="0"/>
              <a:t> </a:t>
            </a:r>
            <a:r>
              <a:rPr lang="en-US" sz="1800" dirty="0"/>
              <a:t> = 18 – 2 – 5 – 3 = 8</a:t>
            </a:r>
            <a:r>
              <a:rPr lang="en-US" sz="1800" i="1" baseline="-25000" dirty="0"/>
              <a:t> </a:t>
            </a:r>
            <a:endParaRPr lang="en-US" sz="1800" dirty="0"/>
          </a:p>
        </p:txBody>
      </p:sp>
      <p:sp>
        <p:nvSpPr>
          <p:cNvPr id="2" name="Title 1"/>
          <p:cNvSpPr>
            <a:spLocks noGrp="1"/>
          </p:cNvSpPr>
          <p:nvPr>
            <p:ph type="title"/>
          </p:nvPr>
        </p:nvSpPr>
        <p:spPr/>
        <p:txBody>
          <a:bodyPr/>
          <a:lstStyle/>
          <a:p>
            <a:r>
              <a:rPr lang="en-US" sz="3600" dirty="0"/>
              <a:t>Computing Sample Contingency Table</a:t>
            </a:r>
            <a:br>
              <a:rPr lang="en-US" sz="3200" dirty="0"/>
            </a:br>
            <a:r>
              <a:rPr lang="en-US" sz="3200" dirty="0"/>
              <a:t>(Using Sketches, An Approximation: Yellow)</a:t>
            </a:r>
          </a:p>
        </p:txBody>
      </p:sp>
      <p:sp>
        <p:nvSpPr>
          <p:cNvPr id="4" name="Date Placeholder 3"/>
          <p:cNvSpPr>
            <a:spLocks noGrp="1"/>
          </p:cNvSpPr>
          <p:nvPr>
            <p:ph type="dt" sz="half" idx="10"/>
          </p:nvPr>
        </p:nvSpPr>
        <p:spPr/>
        <p:txBody>
          <a:bodyPr/>
          <a:lstStyle/>
          <a:p>
            <a:r>
              <a:rPr lang="en-US"/>
              <a:t>9/15/17</a:t>
            </a:r>
          </a:p>
        </p:txBody>
      </p:sp>
      <p:sp>
        <p:nvSpPr>
          <p:cNvPr id="10" name="AutoShape 43"/>
          <p:cNvSpPr>
            <a:spLocks noChangeArrowheads="1"/>
          </p:cNvSpPr>
          <p:nvPr/>
        </p:nvSpPr>
        <p:spPr bwMode="auto">
          <a:xfrm>
            <a:off x="542857" y="1919288"/>
            <a:ext cx="1713674" cy="369332"/>
          </a:xfrm>
          <a:prstGeom prst="wedgeRectCallout">
            <a:avLst>
              <a:gd name="adj1" fmla="val 69719"/>
              <a:gd name="adj2" fmla="val -21114"/>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a:ea typeface="Arial" pitchFamily="-65" charset="0"/>
                <a:cs typeface="Arial" pitchFamily="-65" charset="0"/>
              </a:rPr>
              <a:t>D</a:t>
            </a:r>
            <a:r>
              <a:rPr lang="en-US" baseline="-25000">
                <a:ea typeface="Arial" pitchFamily="-65" charset="0"/>
                <a:cs typeface="Arial" pitchFamily="-65" charset="0"/>
              </a:rPr>
              <a:t>s</a:t>
            </a:r>
            <a:r>
              <a:rPr lang="en-US">
                <a:ea typeface="Arial" pitchFamily="-65" charset="0"/>
                <a:cs typeface="Arial" pitchFamily="-65" charset="0"/>
              </a:rPr>
              <a:t> = Sample Size</a:t>
            </a:r>
            <a:endParaRPr lang="en-US" sz="2400" dirty="0">
              <a:ea typeface="Arial" pitchFamily="-65" charset="0"/>
              <a:cs typeface="Arial" pitchFamily="-65" charset="0"/>
            </a:endParaRPr>
          </a:p>
        </p:txBody>
      </p:sp>
      <p:graphicFrame>
        <p:nvGraphicFramePr>
          <p:cNvPr id="11" name="Table 10"/>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13" name="Straight Connector 12"/>
          <p:cNvCxnSpPr/>
          <p:nvPr/>
        </p:nvCxnSpPr>
        <p:spPr bwMode="auto">
          <a:xfrm rot="5400000">
            <a:off x="5715000" y="5562600"/>
            <a:ext cx="1524000" cy="1588"/>
          </a:xfrm>
          <a:prstGeom prst="line">
            <a:avLst/>
          </a:prstGeom>
          <a:solidFill>
            <a:srgbClr val="FFFF00"/>
          </a:solidFill>
          <a:ln w="76200" cap="flat" cmpd="sng" algn="ctr">
            <a:solidFill>
              <a:schemeClr val="tx1"/>
            </a:solidFill>
            <a:prstDash val="solid"/>
            <a:round/>
            <a:headEnd type="none" w="med" len="med"/>
            <a:tailEnd type="none" w="med" len="med"/>
          </a:ln>
          <a:effectLst/>
        </p:spPr>
      </p:cxnSp>
      <p:sp>
        <p:nvSpPr>
          <p:cNvPr id="14" name="AutoShape 43"/>
          <p:cNvSpPr>
            <a:spLocks noChangeArrowheads="1"/>
          </p:cNvSpPr>
          <p:nvPr/>
        </p:nvSpPr>
        <p:spPr bwMode="auto">
          <a:xfrm>
            <a:off x="7867067" y="2743200"/>
            <a:ext cx="583813" cy="369332"/>
          </a:xfrm>
          <a:prstGeom prst="wedgeRectCallout">
            <a:avLst>
              <a:gd name="adj1" fmla="val -135518"/>
              <a:gd name="adj2" fmla="val 70840"/>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15" name="AutoShape 43"/>
          <p:cNvSpPr>
            <a:spLocks noChangeArrowheads="1"/>
          </p:cNvSpPr>
          <p:nvPr/>
        </p:nvSpPr>
        <p:spPr bwMode="auto">
          <a:xfrm>
            <a:off x="7165060" y="4583668"/>
            <a:ext cx="2588978" cy="369332"/>
          </a:xfrm>
          <a:prstGeom prst="wedgeRectCallout">
            <a:avLst>
              <a:gd name="adj1" fmla="val -62821"/>
              <a:gd name="adj2" fmla="val 78149"/>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Sketch = Front of Postings</a:t>
            </a:r>
            <a:endParaRPr lang="en-US" sz="2400" dirty="0">
              <a:ea typeface="Arial" pitchFamily="-65" charset="0"/>
              <a:cs typeface="Arial" pitchFamily="-65" charset="0"/>
            </a:endParaRPr>
          </a:p>
        </p:txBody>
      </p:sp>
      <p:sp>
        <p:nvSpPr>
          <p:cNvPr id="16" name="Rectangle 15"/>
          <p:cNvSpPr/>
          <p:nvPr/>
        </p:nvSpPr>
        <p:spPr bwMode="auto">
          <a:xfrm>
            <a:off x="1850735" y="2700671"/>
            <a:ext cx="6863710" cy="18075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17" name="AutoShape 43"/>
          <p:cNvSpPr>
            <a:spLocks noChangeArrowheads="1"/>
          </p:cNvSpPr>
          <p:nvPr/>
        </p:nvSpPr>
        <p:spPr bwMode="auto">
          <a:xfrm>
            <a:off x="7369754" y="6172200"/>
            <a:ext cx="2746008" cy="369332"/>
          </a:xfrm>
          <a:prstGeom prst="wedgeRectCallout">
            <a:avLst>
              <a:gd name="adj1" fmla="val -44145"/>
              <a:gd name="adj2" fmla="val -64842"/>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Doc IDs need to be random</a:t>
            </a:r>
            <a:endParaRPr lang="en-US" sz="2400" dirty="0">
              <a:ea typeface="Arial" pitchFamily="-65" charset="0"/>
              <a:cs typeface="Arial" pitchFamily="-65" charset="0"/>
            </a:endParaRPr>
          </a:p>
        </p:txBody>
      </p:sp>
      <p:sp>
        <p:nvSpPr>
          <p:cNvPr id="5" name="Rounded Rectangle 4"/>
          <p:cNvSpPr/>
          <p:nvPr/>
        </p:nvSpPr>
        <p:spPr>
          <a:xfrm>
            <a:off x="5133474" y="5662863"/>
            <a:ext cx="1231231" cy="348916"/>
          </a:xfrm>
          <a:prstGeom prst="roundRect">
            <a:avLst/>
          </a:prstGeom>
          <a:solidFill>
            <a:srgbClr val="FF0000">
              <a:alpha val="44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7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6"/>
                                        </p:tgtEl>
                                        <p:attrNameLst>
                                          <p:attrName>ppt_y</p:attrName>
                                        </p:attrNameLst>
                                      </p:cBhvr>
                                      <p:tavLst>
                                        <p:tav tm="0">
                                          <p:val>
                                            <p:strVal val="#ppt_y"/>
                                          </p:val>
                                        </p:tav>
                                        <p:tav tm="100000">
                                          <p:val>
                                            <p:strVal val="#ppt_y+#ppt_h*1.125000"/>
                                          </p:val>
                                        </p:tav>
                                      </p:tavLst>
                                    </p:anim>
                                    <p:animEffect transition="out" filter="wipe(down)">
                                      <p:cBhvr>
                                        <p:cTn id="7" dur="500"/>
                                        <p:tgtEl>
                                          <p:spTgt spid="16"/>
                                        </p:tgtEl>
                                      </p:cBhvr>
                                    </p:animEffect>
                                    <p:set>
                                      <p:cBhvr>
                                        <p:cTn id="8" dur="1" fill="hold">
                                          <p:stCondLst>
                                            <p:cond delay="499"/>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Bottom)">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AutoShape 43"/>
          <p:cNvSpPr>
            <a:spLocks noChangeArrowheads="1"/>
          </p:cNvSpPr>
          <p:nvPr/>
        </p:nvSpPr>
        <p:spPr bwMode="auto">
          <a:xfrm>
            <a:off x="2245812" y="1219200"/>
            <a:ext cx="2177647" cy="369332"/>
          </a:xfrm>
          <a:prstGeom prst="wedgeRectCallout">
            <a:avLst>
              <a:gd name="adj1" fmla="val 87270"/>
              <a:gd name="adj2" fmla="val 58188"/>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a:t>
            </a:r>
            <a:endParaRPr lang="en-US" sz="2400" dirty="0">
              <a:ea typeface="Arial" pitchFamily="-65" charset="0"/>
              <a:cs typeface="Arial" pitchFamily="-65" charset="0"/>
            </a:endParaRPr>
          </a:p>
        </p:txBody>
      </p:sp>
      <p:pic>
        <p:nvPicPr>
          <p:cNvPr id="16" name="Picture 15" descr="Picture 44.png"/>
          <p:cNvPicPr>
            <a:picLocks noChangeAspect="1"/>
          </p:cNvPicPr>
          <p:nvPr/>
        </p:nvPicPr>
        <p:blipFill>
          <a:blip r:embed="rId3"/>
          <a:stretch>
            <a:fillRect/>
          </a:stretch>
        </p:blipFill>
        <p:spPr>
          <a:xfrm>
            <a:off x="7531492" y="0"/>
            <a:ext cx="3136508" cy="2400000"/>
          </a:xfrm>
          <a:prstGeom prst="rect">
            <a:avLst/>
          </a:prstGeom>
        </p:spPr>
      </p:pic>
      <p:sp>
        <p:nvSpPr>
          <p:cNvPr id="11" name="Date Placeholder 5"/>
          <p:cNvSpPr>
            <a:spLocks noGrp="1"/>
          </p:cNvSpPr>
          <p:nvPr>
            <p:ph type="dt" sz="half" idx="10"/>
          </p:nvPr>
        </p:nvSpPr>
        <p:spPr/>
        <p:txBody>
          <a:bodyPr/>
          <a:lstStyle/>
          <a:p>
            <a:r>
              <a:rPr lang="en-US"/>
              <a:t>9/15/17</a:t>
            </a:r>
          </a:p>
        </p:txBody>
      </p:sp>
      <p:sp>
        <p:nvSpPr>
          <p:cNvPr id="127010" name="Rectangle 34"/>
          <p:cNvSpPr>
            <a:spLocks noGrp="1" noChangeArrowheads="1"/>
          </p:cNvSpPr>
          <p:nvPr>
            <p:ph type="title"/>
          </p:nvPr>
        </p:nvSpPr>
        <p:spPr>
          <a:xfrm>
            <a:off x="1524001" y="0"/>
            <a:ext cx="5045075" cy="1066800"/>
          </a:xfrm>
          <a:solidFill>
            <a:schemeClr val="bg1"/>
          </a:solidFill>
        </p:spPr>
        <p:txBody>
          <a:bodyPr>
            <a:noAutofit/>
          </a:bodyPr>
          <a:lstStyle/>
          <a:p>
            <a:r>
              <a:rPr lang="en-US" sz="3600" dirty="0">
                <a:latin typeface="Arial" pitchFamily="-65" charset="0"/>
              </a:rPr>
              <a:t>MLE Inference: </a:t>
            </a:r>
            <a:br>
              <a:rPr lang="en-US" sz="2400" dirty="0">
                <a:latin typeface="Arial" pitchFamily="-65" charset="0"/>
              </a:rPr>
            </a:br>
            <a:r>
              <a:rPr lang="en-US" sz="2400" dirty="0">
                <a:latin typeface="Arial" pitchFamily="-65" charset="0"/>
              </a:rPr>
              <a:t>What is the most likely table </a:t>
            </a:r>
            <a:br>
              <a:rPr lang="en-US" sz="2400" dirty="0">
                <a:latin typeface="Arial" pitchFamily="-65" charset="0"/>
              </a:rPr>
            </a:br>
            <a:r>
              <a:rPr lang="en-US" sz="2400" dirty="0">
                <a:latin typeface="Arial" pitchFamily="-65" charset="0"/>
              </a:rPr>
              <a:t>Given sample and margins? </a:t>
            </a:r>
          </a:p>
        </p:txBody>
      </p:sp>
      <p:sp>
        <p:nvSpPr>
          <p:cNvPr id="127011" name="Rectangle 35"/>
          <p:cNvSpPr>
            <a:spLocks noGrp="1" noChangeArrowheads="1"/>
          </p:cNvSpPr>
          <p:nvPr>
            <p:ph type="body" sz="half" idx="1"/>
          </p:nvPr>
        </p:nvSpPr>
        <p:spPr>
          <a:xfrm>
            <a:off x="1524000" y="1600200"/>
            <a:ext cx="2971800" cy="4876800"/>
          </a:xfrm>
        </p:spPr>
        <p:txBody>
          <a:bodyPr/>
          <a:lstStyle/>
          <a:p>
            <a:pPr>
              <a:lnSpc>
                <a:spcPct val="90000"/>
              </a:lnSpc>
            </a:pPr>
            <a:r>
              <a:rPr lang="en-US"/>
              <a:t>Consider all possible contingency tables: </a:t>
            </a:r>
          </a:p>
          <a:p>
            <a:pPr lvl="1">
              <a:lnSpc>
                <a:spcPct val="90000"/>
              </a:lnSpc>
            </a:pPr>
            <a:r>
              <a:rPr lang="en-US" i="1"/>
              <a:t>a, b, c </a:t>
            </a:r>
            <a:r>
              <a:rPr lang="en-US"/>
              <a:t>&amp;</a:t>
            </a:r>
            <a:r>
              <a:rPr lang="en-US" i="1"/>
              <a:t> d</a:t>
            </a:r>
          </a:p>
          <a:p>
            <a:pPr>
              <a:lnSpc>
                <a:spcPct val="90000"/>
              </a:lnSpc>
            </a:pPr>
            <a:r>
              <a:rPr lang="en-US"/>
              <a:t>Select the table that maximizes the probability of observations</a:t>
            </a:r>
          </a:p>
          <a:p>
            <a:pPr lvl="1">
              <a:lnSpc>
                <a:spcPct val="90000"/>
              </a:lnSpc>
            </a:pPr>
            <a:r>
              <a:rPr lang="en-US" i="1"/>
              <a:t>a</a:t>
            </a:r>
            <a:r>
              <a:rPr lang="en-US" i="1" baseline="-25000"/>
              <a:t>s</a:t>
            </a:r>
            <a:r>
              <a:rPr lang="en-US" i="1"/>
              <a:t>, b</a:t>
            </a:r>
            <a:r>
              <a:rPr lang="en-US" i="1" baseline="-25000"/>
              <a:t>s</a:t>
            </a:r>
            <a:r>
              <a:rPr lang="en-US" i="1"/>
              <a:t>, c</a:t>
            </a:r>
            <a:r>
              <a:rPr lang="en-US" i="1" baseline="-25000"/>
              <a:t>s</a:t>
            </a:r>
            <a:r>
              <a:rPr lang="en-US" i="1"/>
              <a:t> </a:t>
            </a:r>
            <a:r>
              <a:rPr lang="en-US"/>
              <a:t>&amp;</a:t>
            </a:r>
            <a:r>
              <a:rPr lang="en-US" i="1"/>
              <a:t> d</a:t>
            </a:r>
            <a:r>
              <a:rPr lang="en-US" i="1" baseline="-25000"/>
              <a:t>s</a:t>
            </a:r>
          </a:p>
        </p:txBody>
      </p:sp>
      <p:graphicFrame>
        <p:nvGraphicFramePr>
          <p:cNvPr id="127001" name="Object 25"/>
          <p:cNvGraphicFramePr>
            <a:graphicFrameLocks noGrp="1" noChangeAspect="1"/>
          </p:cNvGraphicFramePr>
          <p:nvPr>
            <p:ph sz="quarter" idx="2"/>
          </p:nvPr>
        </p:nvGraphicFramePr>
        <p:xfrm>
          <a:off x="4857165" y="3488531"/>
          <a:ext cx="6019800" cy="2471738"/>
        </p:xfrm>
        <a:graphic>
          <a:graphicData uri="http://schemas.openxmlformats.org/presentationml/2006/ole">
            <mc:AlternateContent xmlns:mc="http://schemas.openxmlformats.org/markup-compatibility/2006">
              <mc:Choice xmlns:v="urn:schemas-microsoft-com:vml" Requires="v">
                <p:oleObj name="Equation" r:id="rId4" imgW="2908080" imgH="1193760" progId="Equation.3">
                  <p:embed/>
                </p:oleObj>
              </mc:Choice>
              <mc:Fallback>
                <p:oleObj name="Equation" r:id="rId4" imgW="2908080" imgH="1193760" progId="Equation.3">
                  <p:embed/>
                  <p:pic>
                    <p:nvPicPr>
                      <p:cNvPr id="127001"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165" y="3488531"/>
                        <a:ext cx="6019800" cy="24717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3" name="Object 37"/>
          <p:cNvGraphicFramePr>
            <a:graphicFrameLocks noGrp="1" noChangeAspect="1"/>
          </p:cNvGraphicFramePr>
          <p:nvPr>
            <p:ph sz="quarter" idx="3"/>
          </p:nvPr>
        </p:nvGraphicFramePr>
        <p:xfrm>
          <a:off x="4419600" y="2514600"/>
          <a:ext cx="5029200" cy="679450"/>
        </p:xfrm>
        <a:graphic>
          <a:graphicData uri="http://schemas.openxmlformats.org/presentationml/2006/ole">
            <mc:AlternateContent xmlns:mc="http://schemas.openxmlformats.org/markup-compatibility/2006">
              <mc:Choice xmlns:v="urn:schemas-microsoft-com:vml" Requires="v">
                <p:oleObj name="Equation" r:id="rId6" imgW="2260440" imgH="304560" progId="Equation.3">
                  <p:embed/>
                </p:oleObj>
              </mc:Choice>
              <mc:Fallback>
                <p:oleObj name="Equation" r:id="rId6" imgW="2260440" imgH="304560" progId="Equation.3">
                  <p:embed/>
                  <p:pic>
                    <p:nvPicPr>
                      <p:cNvPr id="127013"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514600"/>
                        <a:ext cx="5029200" cy="679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5" name="Object 39"/>
          <p:cNvGraphicFramePr>
            <a:graphicFrameLocks noChangeAspect="1"/>
          </p:cNvGraphicFramePr>
          <p:nvPr/>
        </p:nvGraphicFramePr>
        <p:xfrm>
          <a:off x="4495801" y="1176338"/>
          <a:ext cx="2193925" cy="1338262"/>
        </p:xfrm>
        <a:graphic>
          <a:graphicData uri="http://schemas.openxmlformats.org/presentationml/2006/ole">
            <mc:AlternateContent xmlns:mc="http://schemas.openxmlformats.org/markup-compatibility/2006">
              <mc:Choice xmlns:v="urn:schemas-microsoft-com:vml" Requires="v">
                <p:oleObj name="Equation" r:id="rId8" imgW="761760" imgH="431640" progId="Equation.3">
                  <p:embed/>
                </p:oleObj>
              </mc:Choice>
              <mc:Fallback>
                <p:oleObj name="Equation" r:id="rId8" imgW="761760" imgH="431640" progId="Equation.3">
                  <p:embed/>
                  <p:pic>
                    <p:nvPicPr>
                      <p:cNvPr id="127015"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1" y="1176338"/>
                        <a:ext cx="2193925"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16" name="Line 40"/>
          <p:cNvSpPr>
            <a:spLocks noChangeShapeType="1"/>
          </p:cNvSpPr>
          <p:nvPr/>
        </p:nvSpPr>
        <p:spPr bwMode="auto">
          <a:xfrm>
            <a:off x="4495801" y="1219200"/>
            <a:ext cx="2193925"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7" name="Line 41"/>
          <p:cNvSpPr>
            <a:spLocks noChangeShapeType="1"/>
          </p:cNvSpPr>
          <p:nvPr/>
        </p:nvSpPr>
        <p:spPr bwMode="auto">
          <a:xfrm flipH="1">
            <a:off x="4495800" y="1219200"/>
            <a:ext cx="2209800"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9" name="AutoShape 43"/>
          <p:cNvSpPr>
            <a:spLocks noChangeArrowheads="1"/>
          </p:cNvSpPr>
          <p:nvPr/>
        </p:nvSpPr>
        <p:spPr bwMode="auto">
          <a:xfrm>
            <a:off x="6751305" y="1"/>
            <a:ext cx="2868927" cy="646331"/>
          </a:xfrm>
          <a:prstGeom prst="wedgeRectCallout">
            <a:avLst>
              <a:gd name="adj1" fmla="val -48091"/>
              <a:gd name="adj2" fmla="val 110431"/>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When we know the margins,</a:t>
            </a:r>
          </a:p>
          <a:p>
            <a:pPr algn="ctr"/>
            <a:r>
              <a:rPr lang="en-US" dirty="0">
                <a:ea typeface="Arial" pitchFamily="-65" charset="0"/>
                <a:cs typeface="Arial" pitchFamily="-65" charset="0"/>
              </a:rPr>
              <a:t>We ought to use them</a:t>
            </a:r>
            <a:endParaRPr lang="en-US" sz="2400" dirty="0">
              <a:ea typeface="Arial" pitchFamily="-65" charset="0"/>
              <a:cs typeface="Arial" pitchFamily="-65" charset="0"/>
            </a:endParaRPr>
          </a:p>
        </p:txBody>
      </p:sp>
      <p:sp>
        <p:nvSpPr>
          <p:cNvPr id="127020" name="Rectangle 44"/>
          <p:cNvSpPr>
            <a:spLocks noChangeArrowheads="1"/>
          </p:cNvSpPr>
          <p:nvPr/>
        </p:nvSpPr>
        <p:spPr bwMode="auto">
          <a:xfrm>
            <a:off x="4419600" y="4953000"/>
            <a:ext cx="6248400" cy="1143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aphicFrame>
        <p:nvGraphicFramePr>
          <p:cNvPr id="41989" name="Object 5"/>
          <p:cNvGraphicFramePr>
            <a:graphicFrameLocks noChangeAspect="1"/>
          </p:cNvGraphicFramePr>
          <p:nvPr/>
        </p:nvGraphicFramePr>
        <p:xfrm>
          <a:off x="4896436" y="5111750"/>
          <a:ext cx="6048375" cy="1143000"/>
        </p:xfrm>
        <a:graphic>
          <a:graphicData uri="http://schemas.openxmlformats.org/presentationml/2006/ole">
            <mc:AlternateContent xmlns:mc="http://schemas.openxmlformats.org/markup-compatibility/2006">
              <mc:Choice xmlns:v="urn:schemas-microsoft-com:vml" Requires="v">
                <p:oleObj name="Equation" r:id="rId10" imgW="5206680" imgH="838080" progId="">
                  <p:embed/>
                </p:oleObj>
              </mc:Choice>
              <mc:Fallback>
                <p:oleObj name="Equation" r:id="rId10" imgW="5206680" imgH="838080" progId="">
                  <p:embed/>
                  <p:pic>
                    <p:nvPicPr>
                      <p:cNvPr id="4198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6436" y="5111750"/>
                        <a:ext cx="6048375" cy="1143000"/>
                      </a:xfrm>
                      <a:prstGeom prst="rect">
                        <a:avLst/>
                      </a:prstGeom>
                      <a:solidFill>
                        <a:srgbClr val="F8F8F8"/>
                      </a:solidFill>
                      <a:ln w="25400">
                        <a:solidFill>
                          <a:srgbClr val="FF00FF"/>
                        </a:solidFill>
                        <a:miter lim="800000"/>
                        <a:headEnd/>
                        <a:tailEnd/>
                      </a:ln>
                    </p:spPr>
                  </p:pic>
                </p:oleObj>
              </mc:Fallback>
            </mc:AlternateContent>
          </a:graphicData>
        </a:graphic>
      </p:graphicFrame>
    </p:spTree>
    <p:extLst>
      <p:ext uri="{BB962C8B-B14F-4D97-AF65-F5344CB8AC3E}">
        <p14:creationId xmlns:p14="http://schemas.microsoft.com/office/powerpoint/2010/main" val="7060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27019"/>
                                        </p:tgtEl>
                                        <p:attrNameLst>
                                          <p:attrName>style.visibility</p:attrName>
                                        </p:attrNameLst>
                                      </p:cBhvr>
                                      <p:to>
                                        <p:strVal val="visible"/>
                                      </p:to>
                                    </p:set>
                                    <p:animEffect transition="in" filter="slide(fromRight)">
                                      <p:cBhvr>
                                        <p:cTn id="16" dur="500"/>
                                        <p:tgtEl>
                                          <p:spTgt spid="127019"/>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27017"/>
                                        </p:tgtEl>
                                        <p:attrNameLst>
                                          <p:attrName>style.visibility</p:attrName>
                                        </p:attrNameLst>
                                      </p:cBhvr>
                                      <p:to>
                                        <p:strVal val="visible"/>
                                      </p:to>
                                    </p:set>
                                    <p:animEffect transition="in" filter="slide(fromLeft)">
                                      <p:cBhvr>
                                        <p:cTn id="20" dur="500"/>
                                        <p:tgtEl>
                                          <p:spTgt spid="12701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7016"/>
                                        </p:tgtEl>
                                        <p:attrNameLst>
                                          <p:attrName>style.visibility</p:attrName>
                                        </p:attrNameLst>
                                      </p:cBhvr>
                                      <p:to>
                                        <p:strVal val="visible"/>
                                      </p:to>
                                    </p:set>
                                    <p:animEffect transition="in" filter="slide(fromLeft)">
                                      <p:cBhvr>
                                        <p:cTn id="23" dur="500"/>
                                        <p:tgtEl>
                                          <p:spTgt spid="1270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7011">
                                            <p:txEl>
                                              <p:pRg st="0" end="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70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7011">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7011">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0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700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1270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7016" grpId="0" animBg="1"/>
      <p:bldP spid="127017" grpId="0" animBg="1"/>
      <p:bldP spid="127019" grpId="0" animBg="1"/>
      <p:bldP spid="127020"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352800" y="274638"/>
            <a:ext cx="7010400" cy="1143000"/>
          </a:xfrm>
        </p:spPr>
        <p:txBody>
          <a:bodyPr>
            <a:normAutofit fontScale="90000"/>
          </a:bodyPr>
          <a:lstStyle/>
          <a:p>
            <a:r>
              <a:rPr lang="en-US" sz="4800" dirty="0"/>
              <a:t>Empirical Evaluation</a:t>
            </a:r>
            <a:br>
              <a:rPr lang="en-US" sz="4000" dirty="0"/>
            </a:br>
            <a:r>
              <a:rPr lang="en-US" sz="4000" dirty="0"/>
              <a:t>MLE &gt;&gt; MF &gt;&gt; Independence</a:t>
            </a:r>
          </a:p>
        </p:txBody>
      </p:sp>
      <p:pic>
        <p:nvPicPr>
          <p:cNvPr id="8" name="Picture 7" descr="Picture 38.png"/>
          <p:cNvPicPr>
            <a:picLocks noChangeAspect="1"/>
          </p:cNvPicPr>
          <p:nvPr/>
        </p:nvPicPr>
        <p:blipFill>
          <a:blip r:embed="rId2"/>
          <a:stretch>
            <a:fillRect/>
          </a:stretch>
        </p:blipFill>
        <p:spPr>
          <a:xfrm>
            <a:off x="1524000" y="1525394"/>
            <a:ext cx="13487400" cy="7865595"/>
          </a:xfrm>
          <a:prstGeom prst="rect">
            <a:avLst/>
          </a:prstGeom>
        </p:spPr>
      </p:pic>
      <p:sp>
        <p:nvSpPr>
          <p:cNvPr id="9" name="AutoShape 82"/>
          <p:cNvSpPr>
            <a:spLocks noChangeArrowheads="1"/>
          </p:cNvSpPr>
          <p:nvPr/>
        </p:nvSpPr>
        <p:spPr bwMode="auto">
          <a:xfrm>
            <a:off x="1676400" y="4876801"/>
            <a:ext cx="1371600" cy="830997"/>
          </a:xfrm>
          <a:prstGeom prst="wedgeRectCallout">
            <a:avLst>
              <a:gd name="adj1" fmla="val 8164"/>
              <a:gd name="adj2" fmla="val -87676"/>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Target: minimize effort &amp; error</a:t>
            </a:r>
          </a:p>
        </p:txBody>
      </p:sp>
      <p:sp>
        <p:nvSpPr>
          <p:cNvPr id="5" name="Date Placeholder 4"/>
          <p:cNvSpPr>
            <a:spLocks noGrp="1"/>
          </p:cNvSpPr>
          <p:nvPr>
            <p:ph type="dt" sz="half" idx="10"/>
          </p:nvPr>
        </p:nvSpPr>
        <p:spPr/>
        <p:txBody>
          <a:bodyPr/>
          <a:lstStyle/>
          <a:p>
            <a:r>
              <a:rPr lang="en-US"/>
              <a:t>9/15/17</a:t>
            </a:r>
          </a:p>
        </p:txBody>
      </p:sp>
      <p:sp>
        <p:nvSpPr>
          <p:cNvPr id="11" name="AutoShape 82"/>
          <p:cNvSpPr>
            <a:spLocks noChangeArrowheads="1"/>
          </p:cNvSpPr>
          <p:nvPr/>
        </p:nvSpPr>
        <p:spPr bwMode="auto">
          <a:xfrm>
            <a:off x="1524000" y="228601"/>
            <a:ext cx="1676400" cy="830997"/>
          </a:xfrm>
          <a:prstGeom prst="wedgeRectCallout">
            <a:avLst>
              <a:gd name="adj1" fmla="val 34446"/>
              <a:gd name="adj2" fmla="val 12127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IND (assume independence):</a:t>
            </a:r>
          </a:p>
          <a:p>
            <a:pPr algn="ctr"/>
            <a:r>
              <a:rPr lang="en-US" sz="1600" dirty="0">
                <a:ea typeface="Arial" pitchFamily="-65" charset="0"/>
                <a:cs typeface="Arial" pitchFamily="-65" charset="0"/>
              </a:rPr>
              <a:t>too much error</a:t>
            </a:r>
          </a:p>
        </p:txBody>
      </p:sp>
      <p:sp>
        <p:nvSpPr>
          <p:cNvPr id="12" name="AutoShape 82"/>
          <p:cNvSpPr>
            <a:spLocks noChangeArrowheads="1"/>
          </p:cNvSpPr>
          <p:nvPr/>
        </p:nvSpPr>
        <p:spPr bwMode="auto">
          <a:xfrm>
            <a:off x="3200400" y="3200400"/>
            <a:ext cx="2286000" cy="338554"/>
          </a:xfrm>
          <a:prstGeom prst="wedgeRectCallout">
            <a:avLst>
              <a:gd name="adj1" fmla="val -44555"/>
              <a:gd name="adj2" fmla="val 9638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MF (Margin-Free)</a:t>
            </a:r>
          </a:p>
        </p:txBody>
      </p:sp>
      <p:sp>
        <p:nvSpPr>
          <p:cNvPr id="14" name="AutoShape 43"/>
          <p:cNvSpPr>
            <a:spLocks noChangeArrowheads="1"/>
          </p:cNvSpPr>
          <p:nvPr/>
        </p:nvSpPr>
        <p:spPr bwMode="auto">
          <a:xfrm>
            <a:off x="5091748" y="4876800"/>
            <a:ext cx="2898486" cy="369332"/>
          </a:xfrm>
          <a:prstGeom prst="wedgeRectCallout">
            <a:avLst>
              <a:gd name="adj1" fmla="val -54477"/>
              <a:gd name="adj2" fmla="val -100675"/>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 (effort)</a:t>
            </a:r>
            <a:endParaRPr lang="en-US" sz="2400" dirty="0">
              <a:ea typeface="Arial" pitchFamily="-65" charset="0"/>
              <a:cs typeface="Arial" pitchFamily="-65" charset="0"/>
            </a:endParaRPr>
          </a:p>
        </p:txBody>
      </p:sp>
    </p:spTree>
    <p:extLst>
      <p:ext uri="{BB962C8B-B14F-4D97-AF65-F5344CB8AC3E}">
        <p14:creationId xmlns:p14="http://schemas.microsoft.com/office/powerpoint/2010/main" val="14999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To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To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9/15/17</a:t>
            </a:r>
          </a:p>
        </p:txBody>
      </p:sp>
      <p:sp>
        <p:nvSpPr>
          <p:cNvPr id="240642" name="AutoShape 2"/>
          <p:cNvSpPr>
            <a:spLocks noGrp="1" noChangeAspect="1" noChangeArrowheads="1"/>
          </p:cNvSpPr>
          <p:nvPr>
            <p:ph type="title"/>
          </p:nvPr>
        </p:nvSpPr>
        <p:spPr/>
        <p:txBody>
          <a:bodyPr/>
          <a:lstStyle/>
          <a:p>
            <a:r>
              <a:rPr lang="en-US" dirty="0"/>
              <a:t>Non-Empirical Evaluation</a:t>
            </a:r>
            <a:br>
              <a:rPr lang="en-US" dirty="0"/>
            </a:br>
            <a:r>
              <a:rPr lang="en-US" sz="3200" dirty="0"/>
              <a:t>(Closed Form)</a:t>
            </a:r>
            <a:endParaRPr lang="en-US" dirty="0"/>
          </a:p>
        </p:txBody>
      </p:sp>
      <p:sp>
        <p:nvSpPr>
          <p:cNvPr id="240644" name="Rectangle 4"/>
          <p:cNvSpPr>
            <a:spLocks noGrp="1" noChangeArrowheads="1"/>
          </p:cNvSpPr>
          <p:nvPr>
            <p:ph type="body" idx="1"/>
          </p:nvPr>
        </p:nvSpPr>
        <p:spPr>
          <a:xfrm>
            <a:off x="1752600" y="4648200"/>
            <a:ext cx="8915400" cy="1905000"/>
          </a:xfrm>
        </p:spPr>
        <p:txBody>
          <a:bodyPr>
            <a:normAutofit fontScale="92500" lnSpcReduction="10000"/>
          </a:bodyPr>
          <a:lstStyle/>
          <a:p>
            <a:pPr>
              <a:lnSpc>
                <a:spcPct val="80000"/>
              </a:lnSpc>
            </a:pPr>
            <a:r>
              <a:rPr lang="en-US" sz="2400" dirty="0"/>
              <a:t>Non-Empirical Evaluation:</a:t>
            </a:r>
            <a:endParaRPr lang="en-US" sz="2000" dirty="0"/>
          </a:p>
          <a:p>
            <a:pPr lvl="1">
              <a:lnSpc>
                <a:spcPct val="80000"/>
              </a:lnSpc>
            </a:pPr>
            <a:r>
              <a:rPr lang="en-US" sz="2000" dirty="0"/>
              <a:t>MLE has smaller variance than Margin Free (MF) baseline</a:t>
            </a:r>
          </a:p>
          <a:p>
            <a:pPr>
              <a:lnSpc>
                <a:spcPct val="80000"/>
              </a:lnSpc>
            </a:pPr>
            <a:r>
              <a:rPr lang="en-US" sz="2400" dirty="0"/>
              <a:t>Confirms Empirical Evaluation: </a:t>
            </a:r>
          </a:p>
          <a:p>
            <a:pPr lvl="1">
              <a:lnSpc>
                <a:spcPct val="80000"/>
              </a:lnSpc>
            </a:pPr>
            <a:r>
              <a:rPr lang="en-US" sz="2000" dirty="0"/>
              <a:t>MLE has less error than MF</a:t>
            </a:r>
          </a:p>
          <a:p>
            <a:pPr>
              <a:lnSpc>
                <a:spcPct val="80000"/>
              </a:lnSpc>
            </a:pPr>
            <a:r>
              <a:rPr lang="en-US" sz="2400" dirty="0"/>
              <a:t>When we have margins, we should use them</a:t>
            </a:r>
          </a:p>
          <a:p>
            <a:pPr lvl="1">
              <a:lnSpc>
                <a:spcPct val="80000"/>
              </a:lnSpc>
            </a:pPr>
            <a:r>
              <a:rPr lang="en-US" sz="2000" dirty="0"/>
              <a:t>Improves accuracy as well as consistency</a:t>
            </a:r>
          </a:p>
        </p:txBody>
      </p:sp>
      <p:pic>
        <p:nvPicPr>
          <p:cNvPr id="240646" name="Picture 6"/>
          <p:cNvPicPr>
            <a:picLocks noChangeAspect="1" noChangeArrowheads="1"/>
          </p:cNvPicPr>
          <p:nvPr/>
        </p:nvPicPr>
        <p:blipFill>
          <a:blip r:embed="rId3"/>
          <a:srcRect l="11714" t="63715" r="34570" b="18761"/>
          <a:stretch>
            <a:fillRect/>
          </a:stretch>
        </p:blipFill>
        <p:spPr bwMode="auto">
          <a:xfrm>
            <a:off x="2133600" y="3276600"/>
            <a:ext cx="4953000" cy="1211262"/>
          </a:xfrm>
          <a:prstGeom prst="rect">
            <a:avLst/>
          </a:prstGeom>
          <a:noFill/>
          <a:ln w="9525">
            <a:noFill/>
            <a:miter lim="800000"/>
            <a:headEnd/>
            <a:tailEnd/>
          </a:ln>
          <a:effectLst/>
        </p:spPr>
      </p:pic>
      <p:pic>
        <p:nvPicPr>
          <p:cNvPr id="240645" name="Picture 5"/>
          <p:cNvPicPr>
            <a:picLocks noChangeAspect="1" noChangeArrowheads="1"/>
          </p:cNvPicPr>
          <p:nvPr/>
        </p:nvPicPr>
        <p:blipFill>
          <a:blip r:embed="rId4"/>
          <a:srcRect l="7715" t="50000" r="19853" b="30952"/>
          <a:stretch>
            <a:fillRect/>
          </a:stretch>
        </p:blipFill>
        <p:spPr bwMode="auto">
          <a:xfrm>
            <a:off x="1524000" y="1600201"/>
            <a:ext cx="8001000" cy="1577975"/>
          </a:xfrm>
          <a:prstGeom prst="rect">
            <a:avLst/>
          </a:prstGeom>
          <a:noFill/>
          <a:ln w="9525">
            <a:noFill/>
            <a:miter lim="800000"/>
            <a:headEnd/>
            <a:tailEnd/>
          </a:ln>
          <a:effectLst/>
        </p:spPr>
      </p:pic>
      <p:sp>
        <p:nvSpPr>
          <p:cNvPr id="240647" name="Rectangle 7"/>
          <p:cNvSpPr>
            <a:spLocks noChangeArrowheads="1"/>
          </p:cNvSpPr>
          <p:nvPr/>
        </p:nvSpPr>
        <p:spPr bwMode="auto">
          <a:xfrm>
            <a:off x="4876800" y="2438400"/>
            <a:ext cx="2222500" cy="609600"/>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059818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x-none" sz="4000">
                <a:ea typeface="ＭＳ Ｐゴシック" charset="-128"/>
              </a:rPr>
              <a:t>Interestingness Metrics:</a:t>
            </a:r>
            <a:br>
              <a:rPr lang="en-US" altLang="x-none" sz="4000">
                <a:ea typeface="ＭＳ Ｐゴシック" charset="-128"/>
              </a:rPr>
            </a:br>
            <a:r>
              <a:rPr lang="en-US" altLang="x-none" sz="4000">
                <a:ea typeface="ＭＳ Ｐゴシック" charset="-128"/>
              </a:rPr>
              <a:t>Deviations from Independence</a:t>
            </a:r>
          </a:p>
        </p:txBody>
      </p:sp>
      <p:sp>
        <p:nvSpPr>
          <p:cNvPr id="204803" name="Rectangle 3"/>
          <p:cNvSpPr>
            <a:spLocks noGrp="1" noChangeArrowheads="1"/>
          </p:cNvSpPr>
          <p:nvPr>
            <p:ph type="body" idx="1"/>
          </p:nvPr>
        </p:nvSpPr>
        <p:spPr/>
        <p:txBody>
          <a:bodyPr/>
          <a:lstStyle/>
          <a:p>
            <a:pPr eaLnBrk="1" hangingPunct="1"/>
            <a:r>
              <a:rPr lang="en-US" altLang="x-none" dirty="0">
                <a:ea typeface="ＭＳ Ｐゴシック" charset="-128"/>
              </a:rPr>
              <a:t>Poisson (and other independence assumptions)</a:t>
            </a:r>
          </a:p>
          <a:p>
            <a:pPr lvl="1" eaLnBrk="1" hangingPunct="1"/>
            <a:r>
              <a:rPr lang="en-US" altLang="x-none" dirty="0">
                <a:ea typeface="ＭＳ Ｐゴシック" charset="-128"/>
              </a:rPr>
              <a:t>Not bad for meaningless random strings</a:t>
            </a:r>
          </a:p>
          <a:p>
            <a:pPr eaLnBrk="1" hangingPunct="1"/>
            <a:r>
              <a:rPr lang="en-US" altLang="x-none" dirty="0">
                <a:ea typeface="ＭＳ Ｐゴシック" charset="-128"/>
              </a:rPr>
              <a:t>Deviations from Poisson are clues for hidden variables</a:t>
            </a:r>
          </a:p>
          <a:p>
            <a:pPr lvl="1" eaLnBrk="1" hangingPunct="1"/>
            <a:r>
              <a:rPr lang="en-US" altLang="x-none" dirty="0">
                <a:ea typeface="ＭＳ Ｐゴシック" charset="-128"/>
              </a:rPr>
              <a:t>Meaning, content, genre, topic, author, etc.</a:t>
            </a:r>
          </a:p>
          <a:p>
            <a:pPr eaLnBrk="1" hangingPunct="1"/>
            <a:r>
              <a:rPr lang="en-US" altLang="x-none" dirty="0">
                <a:ea typeface="ＭＳ Ｐゴシック" charset="-128"/>
              </a:rPr>
              <a:t>Analogous to pointwise mutual information (Hanks)</a:t>
            </a:r>
          </a:p>
          <a:p>
            <a:pPr lvl="1" eaLnBrk="1" hangingPunct="1"/>
            <a:r>
              <a:rPr lang="en-US" altLang="x-none" dirty="0" err="1">
                <a:ea typeface="ＭＳ Ｐゴシック" charset="-128"/>
              </a:rPr>
              <a:t>Pr</a:t>
            </a:r>
            <a:r>
              <a:rPr lang="en-US" altLang="x-none" dirty="0">
                <a:ea typeface="ＭＳ Ｐゴシック" charset="-128"/>
              </a:rPr>
              <a:t>(doctor…nurse) &gt;&gt; </a:t>
            </a:r>
            <a:r>
              <a:rPr lang="en-US" altLang="x-none" dirty="0" err="1">
                <a:ea typeface="ＭＳ Ｐゴシック" charset="-128"/>
              </a:rPr>
              <a:t>Pr</a:t>
            </a:r>
            <a:r>
              <a:rPr lang="en-US" altLang="x-none" dirty="0">
                <a:ea typeface="ＭＳ Ｐゴシック" charset="-128"/>
              </a:rPr>
              <a:t>(doctor) </a:t>
            </a:r>
            <a:r>
              <a:rPr lang="en-US" altLang="x-none" dirty="0" err="1">
                <a:ea typeface="ＭＳ Ｐゴシック" charset="-128"/>
              </a:rPr>
              <a:t>Pr</a:t>
            </a:r>
            <a:r>
              <a:rPr lang="en-US" altLang="x-none" dirty="0">
                <a:ea typeface="ＭＳ Ｐゴシック" charset="-128"/>
              </a:rPr>
              <a:t>(nurse)</a:t>
            </a:r>
          </a:p>
          <a:p>
            <a:pPr eaLnBrk="1" hangingPunct="1"/>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19319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7"/>
          <p:cNvPicPr>
            <a:picLocks noGrp="1" noChangeAspect="1"/>
          </p:cNvPicPr>
          <p:nvPr>
            <p:ph sz="half" idx="2"/>
          </p:nvPr>
        </p:nvPicPr>
        <p:blipFill>
          <a:blip r:embed="rId2"/>
          <a:stretch>
            <a:fillRect/>
          </a:stretch>
        </p:blipFill>
        <p:spPr>
          <a:xfrm>
            <a:off x="5276161" y="72928"/>
            <a:ext cx="6668878" cy="6648547"/>
          </a:xfrm>
          <a:prstGeom prst="rect">
            <a:avLst/>
          </a:prstGeom>
        </p:spPr>
      </p:pic>
      <p:sp>
        <p:nvSpPr>
          <p:cNvPr id="2" name="Title 1"/>
          <p:cNvSpPr>
            <a:spLocks noGrp="1"/>
          </p:cNvSpPr>
          <p:nvPr>
            <p:ph type="title"/>
          </p:nvPr>
        </p:nvSpPr>
        <p:spPr>
          <a:xfrm>
            <a:off x="325369" y="346992"/>
            <a:ext cx="5318106" cy="1325563"/>
          </a:xfrm>
        </p:spPr>
        <p:txBody>
          <a:bodyPr/>
          <a:lstStyle/>
          <a:p>
            <a:r>
              <a:rPr lang="en-US" dirty="0"/>
              <a:t>Sketches vs. Word2Vec</a:t>
            </a:r>
            <a:br>
              <a:rPr lang="en-US" dirty="0"/>
            </a:br>
            <a:r>
              <a:rPr lang="en-US" dirty="0"/>
              <a:t>(as estimates of PMI)</a:t>
            </a:r>
          </a:p>
        </p:txBody>
      </p:sp>
      <p:sp>
        <p:nvSpPr>
          <p:cNvPr id="3" name="Content Placeholder 2"/>
          <p:cNvSpPr>
            <a:spLocks noGrp="1"/>
          </p:cNvSpPr>
          <p:nvPr>
            <p:ph sz="half" idx="1"/>
          </p:nvPr>
        </p:nvSpPr>
        <p:spPr>
          <a:xfrm>
            <a:off x="398297" y="1904916"/>
            <a:ext cx="4870845" cy="1719025"/>
          </a:xfrm>
        </p:spPr>
        <p:txBody>
          <a:bodyPr>
            <a:noAutofit/>
          </a:bodyPr>
          <a:lstStyle/>
          <a:p>
            <a:r>
              <a:rPr lang="en-US" dirty="0"/>
              <a:t>It is said that word2vec is fast</a:t>
            </a:r>
          </a:p>
          <a:p>
            <a:pPr lvl="1"/>
            <a:r>
              <a:rPr lang="en-US" sz="2000" dirty="0"/>
              <a:t>But sketches are also fast</a:t>
            </a:r>
          </a:p>
          <a:p>
            <a:pPr lvl="1"/>
            <a:r>
              <a:rPr lang="en-US" sz="2000" dirty="0"/>
              <a:t>and closer to PMI</a:t>
            </a:r>
          </a:p>
          <a:p>
            <a:r>
              <a:rPr lang="en-US" dirty="0"/>
              <a:t>But is closer to PMI better?</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87761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Plan</a:t>
            </a:r>
          </a:p>
        </p:txBody>
      </p:sp>
      <p:sp>
        <p:nvSpPr>
          <p:cNvPr id="3" name="Content Placeholder 2"/>
          <p:cNvSpPr>
            <a:spLocks noGrp="1"/>
          </p:cNvSpPr>
          <p:nvPr>
            <p:ph idx="1"/>
          </p:nvPr>
        </p:nvSpPr>
        <p:spPr>
          <a:xfrm>
            <a:off x="838200" y="1825625"/>
            <a:ext cx="6033940" cy="4351338"/>
          </a:xfrm>
        </p:spPr>
        <p:txBody>
          <a:bodyPr>
            <a:normAutofit fontScale="77500" lnSpcReduction="20000"/>
          </a:bodyPr>
          <a:lstStyle/>
          <a:p>
            <a:r>
              <a:rPr lang="en-US" dirty="0"/>
              <a:t>Summarize main points of paper</a:t>
            </a:r>
          </a:p>
          <a:p>
            <a:r>
              <a:rPr lang="en-US" dirty="0"/>
              <a:t>Call out</a:t>
            </a:r>
          </a:p>
          <a:p>
            <a:pPr lvl="1"/>
            <a:r>
              <a:rPr lang="en-US" dirty="0"/>
              <a:t>some highlights of subsequent literature</a:t>
            </a:r>
          </a:p>
          <a:p>
            <a:pPr lvl="2"/>
            <a:r>
              <a:rPr lang="en-US" dirty="0"/>
              <a:t>Word2vec ≈ PMI (with factoring)</a:t>
            </a:r>
          </a:p>
          <a:p>
            <a:pPr lvl="2"/>
            <a:r>
              <a:rPr lang="en-US" dirty="0"/>
              <a:t>Word2vec ≈ LSA / SVD (similar factoring)</a:t>
            </a:r>
          </a:p>
          <a:p>
            <a:pPr lvl="2"/>
            <a:r>
              <a:rPr lang="en-US" dirty="0"/>
              <a:t>Are there better ways to approximate PMI?  Sketches?</a:t>
            </a:r>
          </a:p>
          <a:p>
            <a:pPr lvl="1"/>
            <a:r>
              <a:rPr lang="en-US" dirty="0"/>
              <a:t>suggestions for future work</a:t>
            </a:r>
          </a:p>
          <a:p>
            <a:pPr lvl="2"/>
            <a:r>
              <a:rPr lang="en-US" dirty="0"/>
              <a:t>If the matrix that we are factoring isn't positive definite, </a:t>
            </a:r>
          </a:p>
          <a:p>
            <a:pPr lvl="3"/>
            <a:r>
              <a:rPr lang="en-US" dirty="0"/>
              <a:t>then the optimization might be looking for a solution that may not exist.</a:t>
            </a:r>
          </a:p>
          <a:p>
            <a:pPr lvl="3"/>
            <a:r>
              <a:rPr lang="en-US" dirty="0"/>
              <a:t>It might be useful to generalize the optimization to consider solutions where the left eigenvector need not be the same as the right eigenvector, or where the solution can make use of imaginary numbers.</a:t>
            </a:r>
          </a:p>
          <a:p>
            <a:pPr lvl="2"/>
            <a:r>
              <a:rPr lang="en-US" dirty="0"/>
              <a:t>It is common for </a:t>
            </a:r>
            <a:r>
              <a:rPr lang="en-US" dirty="0" err="1"/>
              <a:t>embeddings</a:t>
            </a:r>
            <a:r>
              <a:rPr lang="en-US" dirty="0"/>
              <a:t> to use K=300 dimensions, </a:t>
            </a:r>
          </a:p>
          <a:p>
            <a:pPr lvl="3"/>
            <a:r>
              <a:rPr lang="en-US" dirty="0"/>
              <a:t>but most words don't appear K times in the corpus.</a:t>
            </a:r>
          </a:p>
          <a:p>
            <a:pPr lvl="3"/>
            <a:r>
              <a:rPr lang="en-US" dirty="0"/>
              <a:t>It is hard to justify K parameters for a word that doesn't appear K times.</a:t>
            </a:r>
          </a:p>
          <a:p>
            <a:pPr lvl="1"/>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238" y="241921"/>
            <a:ext cx="5272286" cy="3167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140" y="3532532"/>
            <a:ext cx="3471549" cy="3448672"/>
          </a:xfrm>
          <a:prstGeom prst="rect">
            <a:avLst/>
          </a:prstGeo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9106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5DEA-3ABA-827A-8700-63445ED27DAC}"/>
              </a:ext>
            </a:extLst>
          </p:cNvPr>
          <p:cNvSpPr>
            <a:spLocks noGrp="1"/>
          </p:cNvSpPr>
          <p:nvPr>
            <p:ph type="title"/>
          </p:nvPr>
        </p:nvSpPr>
        <p:spPr/>
        <p:txBody>
          <a:bodyPr/>
          <a:lstStyle/>
          <a:p>
            <a:r>
              <a:rPr lang="en-US" dirty="0"/>
              <a:t>One use case: Word Analogy</a:t>
            </a:r>
          </a:p>
        </p:txBody>
      </p:sp>
      <p:sp>
        <p:nvSpPr>
          <p:cNvPr id="3" name="Content Placeholder 2">
            <a:extLst>
              <a:ext uri="{FF2B5EF4-FFF2-40B4-BE49-F238E27FC236}">
                <a16:creationId xmlns:a16="http://schemas.microsoft.com/office/drawing/2014/main" id="{1BCE67A0-BDA4-51A3-EDFD-35BCDEAFDC62}"/>
              </a:ext>
            </a:extLst>
          </p:cNvPr>
          <p:cNvSpPr>
            <a:spLocks noGrp="1"/>
          </p:cNvSpPr>
          <p:nvPr>
            <p:ph idx="1"/>
          </p:nvPr>
        </p:nvSpPr>
        <p:spPr/>
        <p:txBody>
          <a:bodyPr/>
          <a:lstStyle/>
          <a:p>
            <a:r>
              <a:rPr lang="en-US" dirty="0"/>
              <a:t>Allows us to use linear algebra</a:t>
            </a:r>
          </a:p>
          <a:p>
            <a:r>
              <a:rPr lang="en-US" dirty="0"/>
              <a:t>Man to woman is like king to </a:t>
            </a:r>
            <a:r>
              <a:rPr lang="en-US" dirty="0">
                <a:solidFill>
                  <a:srgbClr val="FF0000"/>
                </a:solidFill>
              </a:rPr>
              <a:t>?</a:t>
            </a:r>
          </a:p>
        </p:txBody>
      </p:sp>
      <p:grpSp>
        <p:nvGrpSpPr>
          <p:cNvPr id="4" name="Group 3">
            <a:extLst>
              <a:ext uri="{FF2B5EF4-FFF2-40B4-BE49-F238E27FC236}">
                <a16:creationId xmlns:a16="http://schemas.microsoft.com/office/drawing/2014/main" id="{409B47D4-310D-9692-CB14-D940184D3375}"/>
              </a:ext>
            </a:extLst>
          </p:cNvPr>
          <p:cNvGrpSpPr/>
          <p:nvPr/>
        </p:nvGrpSpPr>
        <p:grpSpPr>
          <a:xfrm>
            <a:off x="4460240" y="2880082"/>
            <a:ext cx="3271520" cy="1722398"/>
            <a:chOff x="3169920" y="2353548"/>
            <a:chExt cx="3271520" cy="1722398"/>
          </a:xfrm>
        </p:grpSpPr>
        <p:cxnSp>
          <p:nvCxnSpPr>
            <p:cNvPr id="5" name="Straight Arrow Connector 4">
              <a:extLst>
                <a:ext uri="{FF2B5EF4-FFF2-40B4-BE49-F238E27FC236}">
                  <a16:creationId xmlns:a16="http://schemas.microsoft.com/office/drawing/2014/main" id="{C01FC50F-994A-536E-4E25-33C2832467BA}"/>
                </a:ext>
              </a:extLst>
            </p:cNvPr>
            <p:cNvCxnSpPr>
              <a:cxnSpLocks/>
            </p:cNvCxnSpPr>
            <p:nvPr/>
          </p:nvCxnSpPr>
          <p:spPr>
            <a:xfrm flipV="1">
              <a:off x="3169920" y="2722880"/>
              <a:ext cx="1381760" cy="7061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E995383-6335-FE1F-F504-E0B19C68F5AB}"/>
                </a:ext>
              </a:extLst>
            </p:cNvPr>
            <p:cNvCxnSpPr/>
            <p:nvPr/>
          </p:nvCxnSpPr>
          <p:spPr>
            <a:xfrm>
              <a:off x="3169920" y="3429000"/>
              <a:ext cx="1798320" cy="762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9F0FB8-B170-2BD2-05DA-3C7831F7D236}"/>
                </a:ext>
              </a:extLst>
            </p:cNvPr>
            <p:cNvCxnSpPr>
              <a:cxnSpLocks/>
            </p:cNvCxnSpPr>
            <p:nvPr/>
          </p:nvCxnSpPr>
          <p:spPr>
            <a:xfrm flipV="1">
              <a:off x="3169920" y="3075940"/>
              <a:ext cx="2072640" cy="353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51B7E2-A62B-F4CA-C25A-B09A8D14869C}"/>
                </a:ext>
              </a:extLst>
            </p:cNvPr>
            <p:cNvCxnSpPr/>
            <p:nvPr/>
          </p:nvCxnSpPr>
          <p:spPr>
            <a:xfrm>
              <a:off x="3169920" y="3429000"/>
              <a:ext cx="2346960" cy="4622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2366990-1D15-66FD-9212-D4179442544C}"/>
                </a:ext>
              </a:extLst>
            </p:cNvPr>
            <p:cNvSpPr txBox="1"/>
            <p:nvPr/>
          </p:nvSpPr>
          <p:spPr>
            <a:xfrm>
              <a:off x="4297680" y="2353548"/>
              <a:ext cx="924560" cy="369332"/>
            </a:xfrm>
            <a:prstGeom prst="rect">
              <a:avLst/>
            </a:prstGeom>
            <a:noFill/>
          </p:spPr>
          <p:txBody>
            <a:bodyPr wrap="square" rtlCol="0">
              <a:spAutoFit/>
            </a:bodyPr>
            <a:lstStyle/>
            <a:p>
              <a:r>
                <a:rPr lang="en-US" dirty="0"/>
                <a:t>woman</a:t>
              </a:r>
            </a:p>
          </p:txBody>
        </p:sp>
        <p:sp>
          <p:nvSpPr>
            <p:cNvPr id="15" name="TextBox 14">
              <a:extLst>
                <a:ext uri="{FF2B5EF4-FFF2-40B4-BE49-F238E27FC236}">
                  <a16:creationId xmlns:a16="http://schemas.microsoft.com/office/drawing/2014/main" id="{28A864F7-F788-7254-84CE-101C593FCB82}"/>
                </a:ext>
              </a:extLst>
            </p:cNvPr>
            <p:cNvSpPr txBox="1"/>
            <p:nvPr/>
          </p:nvSpPr>
          <p:spPr>
            <a:xfrm>
              <a:off x="4917440" y="3290808"/>
              <a:ext cx="924560" cy="369332"/>
            </a:xfrm>
            <a:prstGeom prst="rect">
              <a:avLst/>
            </a:prstGeom>
            <a:noFill/>
          </p:spPr>
          <p:txBody>
            <a:bodyPr wrap="square" rtlCol="0">
              <a:spAutoFit/>
            </a:bodyPr>
            <a:lstStyle/>
            <a:p>
              <a:r>
                <a:rPr lang="en-US" dirty="0"/>
                <a:t>man</a:t>
              </a:r>
            </a:p>
          </p:txBody>
        </p:sp>
        <p:sp>
          <p:nvSpPr>
            <p:cNvPr id="16" name="TextBox 15">
              <a:extLst>
                <a:ext uri="{FF2B5EF4-FFF2-40B4-BE49-F238E27FC236}">
                  <a16:creationId xmlns:a16="http://schemas.microsoft.com/office/drawing/2014/main" id="{2A2AD605-0677-1CB9-BCAC-0927ED4AFD1D}"/>
                </a:ext>
              </a:extLst>
            </p:cNvPr>
            <p:cNvSpPr txBox="1"/>
            <p:nvPr/>
          </p:nvSpPr>
          <p:spPr>
            <a:xfrm>
              <a:off x="5516880" y="3706614"/>
              <a:ext cx="924560" cy="369332"/>
            </a:xfrm>
            <a:prstGeom prst="rect">
              <a:avLst/>
            </a:prstGeom>
            <a:noFill/>
          </p:spPr>
          <p:txBody>
            <a:bodyPr wrap="square" rtlCol="0">
              <a:spAutoFit/>
            </a:bodyPr>
            <a:lstStyle/>
            <a:p>
              <a:r>
                <a:rPr lang="en-US" dirty="0">
                  <a:solidFill>
                    <a:srgbClr val="FF0000"/>
                  </a:solidFill>
                </a:rPr>
                <a:t>king</a:t>
              </a:r>
            </a:p>
          </p:txBody>
        </p:sp>
        <p:sp>
          <p:nvSpPr>
            <p:cNvPr id="17" name="TextBox 16">
              <a:extLst>
                <a:ext uri="{FF2B5EF4-FFF2-40B4-BE49-F238E27FC236}">
                  <a16:creationId xmlns:a16="http://schemas.microsoft.com/office/drawing/2014/main" id="{85E9549E-ACDD-2FEF-C51D-F1D4D1E161B7}"/>
                </a:ext>
              </a:extLst>
            </p:cNvPr>
            <p:cNvSpPr txBox="1"/>
            <p:nvPr/>
          </p:nvSpPr>
          <p:spPr>
            <a:xfrm>
              <a:off x="5242560" y="2836088"/>
              <a:ext cx="924560" cy="369332"/>
            </a:xfrm>
            <a:prstGeom prst="rect">
              <a:avLst/>
            </a:prstGeom>
            <a:noFill/>
          </p:spPr>
          <p:txBody>
            <a:bodyPr wrap="square" rtlCol="0">
              <a:spAutoFit/>
            </a:bodyPr>
            <a:lstStyle/>
            <a:p>
              <a:r>
                <a:rPr lang="en-US" dirty="0">
                  <a:solidFill>
                    <a:srgbClr val="FF0000"/>
                  </a:solidFill>
                </a:rPr>
                <a:t>?</a:t>
              </a:r>
            </a:p>
          </p:txBody>
        </p:sp>
      </p:grpSp>
      <p:sp>
        <p:nvSpPr>
          <p:cNvPr id="18" name="TextBox 17">
            <a:extLst>
              <a:ext uri="{FF2B5EF4-FFF2-40B4-BE49-F238E27FC236}">
                <a16:creationId xmlns:a16="http://schemas.microsoft.com/office/drawing/2014/main" id="{2A9EEED7-EB5F-FFAA-7CED-BA776D14B7B8}"/>
              </a:ext>
            </a:extLst>
          </p:cNvPr>
          <p:cNvSpPr txBox="1"/>
          <p:nvPr/>
        </p:nvSpPr>
        <p:spPr>
          <a:xfrm>
            <a:off x="1097280" y="4450080"/>
            <a:ext cx="5781040" cy="923330"/>
          </a:xfrm>
          <a:prstGeom prst="rect">
            <a:avLst/>
          </a:prstGeom>
          <a:noFill/>
        </p:spPr>
        <p:txBody>
          <a:bodyPr wrap="square" rtlCol="0">
            <a:spAutoFit/>
          </a:bodyPr>
          <a:lstStyle/>
          <a:p>
            <a:r>
              <a:rPr lang="en-US" dirty="0"/>
              <a:t>man – woman = king - ?</a:t>
            </a:r>
          </a:p>
          <a:p>
            <a:pPr marL="285750" indent="-285750">
              <a:buFont typeface="Symbol" pitchFamily="2" charset="2"/>
              <a:buChar char="Þ"/>
            </a:pPr>
            <a:r>
              <a:rPr lang="en-US" dirty="0"/>
              <a:t>? = king – man + woman</a:t>
            </a:r>
          </a:p>
          <a:p>
            <a:pPr marL="285750" indent="-285750">
              <a:buFont typeface="Symbol" pitchFamily="2" charset="2"/>
              <a:buChar char="Þ"/>
            </a:pPr>
            <a:r>
              <a:rPr lang="en-US" dirty="0"/>
              <a:t>Take ? as the nearest neighbor of RHS</a:t>
            </a:r>
          </a:p>
        </p:txBody>
      </p:sp>
      <p:pic>
        <p:nvPicPr>
          <p:cNvPr id="8" name="Picture 7">
            <a:extLst>
              <a:ext uri="{FF2B5EF4-FFF2-40B4-BE49-F238E27FC236}">
                <a16:creationId xmlns:a16="http://schemas.microsoft.com/office/drawing/2014/main" id="{46743250-135D-12D7-1F5D-06E1DF20DBD0}"/>
              </a:ext>
            </a:extLst>
          </p:cNvPr>
          <p:cNvPicPr>
            <a:picLocks noChangeAspect="1"/>
          </p:cNvPicPr>
          <p:nvPr/>
        </p:nvPicPr>
        <p:blipFill>
          <a:blip r:embed="rId2"/>
          <a:stretch>
            <a:fillRect/>
          </a:stretch>
        </p:blipFill>
        <p:spPr>
          <a:xfrm>
            <a:off x="763732" y="5508803"/>
            <a:ext cx="11119204" cy="946726"/>
          </a:xfrm>
          <a:prstGeom prst="rect">
            <a:avLst/>
          </a:prstGeom>
        </p:spPr>
      </p:pic>
    </p:spTree>
    <p:extLst>
      <p:ext uri="{BB962C8B-B14F-4D97-AF65-F5344CB8AC3E}">
        <p14:creationId xmlns:p14="http://schemas.microsoft.com/office/powerpoint/2010/main" val="4256744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563A7-47C7-14DD-4D3C-847E7E644211}"/>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37540745-6E7E-9902-03F8-8AB387A6EB55}"/>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7A1DD273-E670-0362-0E49-C292DA58ABC2}"/>
              </a:ext>
            </a:extLst>
          </p:cNvPr>
          <p:cNvSpPr>
            <a:spLocks noGrp="1"/>
          </p:cNvSpPr>
          <p:nvPr>
            <p:ph type="sldNum" sz="quarter" idx="12"/>
          </p:nvPr>
        </p:nvSpPr>
        <p:spPr/>
        <p:txBody>
          <a:bodyPr/>
          <a:lstStyle/>
          <a:p>
            <a:fld id="{968D9EE9-F5CC-E840-B721-2FE4EA623452}" type="slidenum">
              <a:rPr lang="en-US" smtClean="0"/>
              <a:t>83</a:t>
            </a:fld>
            <a:endParaRPr lang="en-US"/>
          </a:p>
        </p:txBody>
      </p:sp>
      <p:pic>
        <p:nvPicPr>
          <p:cNvPr id="13" name="Content Placeholder 12" descr="A table with text and numbers&#10;&#10;Description automatically generated">
            <a:extLst>
              <a:ext uri="{FF2B5EF4-FFF2-40B4-BE49-F238E27FC236}">
                <a16:creationId xmlns:a16="http://schemas.microsoft.com/office/drawing/2014/main" id="{1F9D6F43-6B6B-74A1-A971-30823D65EE89}"/>
              </a:ext>
            </a:extLst>
          </p:cNvPr>
          <p:cNvPicPr>
            <a:picLocks noGrp="1" noChangeAspect="1"/>
          </p:cNvPicPr>
          <p:nvPr>
            <p:ph idx="4294967295"/>
          </p:nvPr>
        </p:nvPicPr>
        <p:blipFill>
          <a:blip r:embed="rId2"/>
          <a:stretch>
            <a:fillRect/>
          </a:stretch>
        </p:blipFill>
        <p:spPr>
          <a:xfrm>
            <a:off x="945573" y="136525"/>
            <a:ext cx="10193482" cy="6341429"/>
          </a:xfrm>
        </p:spPr>
      </p:pic>
    </p:spTree>
    <p:extLst>
      <p:ext uri="{BB962C8B-B14F-4D97-AF65-F5344CB8AC3E}">
        <p14:creationId xmlns:p14="http://schemas.microsoft.com/office/powerpoint/2010/main" val="14642500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DB6A56-FD66-1AAC-FCDC-C9248B2453DB}"/>
              </a:ext>
            </a:extLst>
          </p:cNvPr>
          <p:cNvSpPr>
            <a:spLocks noGrp="1"/>
          </p:cNvSpPr>
          <p:nvPr>
            <p:ph type="dt" sz="half" idx="10"/>
          </p:nvPr>
        </p:nvSpPr>
        <p:spPr/>
        <p:txBody>
          <a:bodyPr/>
          <a:lstStyle/>
          <a:p>
            <a:r>
              <a:rPr lang="en-US"/>
              <a:t>9/11/2023</a:t>
            </a:r>
          </a:p>
        </p:txBody>
      </p:sp>
      <p:sp>
        <p:nvSpPr>
          <p:cNvPr id="5" name="Footer Placeholder 4">
            <a:extLst>
              <a:ext uri="{FF2B5EF4-FFF2-40B4-BE49-F238E27FC236}">
                <a16:creationId xmlns:a16="http://schemas.microsoft.com/office/drawing/2014/main" id="{FBF70B29-D1FB-4899-6D37-B5896B7B7921}"/>
              </a:ext>
            </a:extLst>
          </p:cNvPr>
          <p:cNvSpPr>
            <a:spLocks noGrp="1"/>
          </p:cNvSpPr>
          <p:nvPr>
            <p:ph type="ftr" sz="quarter" idx="11"/>
          </p:nvPr>
        </p:nvSpPr>
        <p:spPr/>
        <p:txBody>
          <a:bodyPr/>
          <a:lstStyle/>
          <a:p>
            <a:r>
              <a:rPr lang="en-US"/>
              <a:t>CS6120</a:t>
            </a:r>
          </a:p>
        </p:txBody>
      </p:sp>
      <p:sp>
        <p:nvSpPr>
          <p:cNvPr id="6" name="Slide Number Placeholder 5">
            <a:extLst>
              <a:ext uri="{FF2B5EF4-FFF2-40B4-BE49-F238E27FC236}">
                <a16:creationId xmlns:a16="http://schemas.microsoft.com/office/drawing/2014/main" id="{51FFF1EF-C4CF-6CBF-96F1-1E2BE169C8A0}"/>
              </a:ext>
            </a:extLst>
          </p:cNvPr>
          <p:cNvSpPr>
            <a:spLocks noGrp="1"/>
          </p:cNvSpPr>
          <p:nvPr>
            <p:ph type="sldNum" sz="quarter" idx="12"/>
          </p:nvPr>
        </p:nvSpPr>
        <p:spPr/>
        <p:txBody>
          <a:bodyPr/>
          <a:lstStyle/>
          <a:p>
            <a:fld id="{968D9EE9-F5CC-E840-B721-2FE4EA623452}" type="slidenum">
              <a:rPr lang="en-US" smtClean="0"/>
              <a:t>84</a:t>
            </a:fld>
            <a:endParaRPr lang="en-US"/>
          </a:p>
        </p:txBody>
      </p:sp>
      <p:pic>
        <p:nvPicPr>
          <p:cNvPr id="8" name="Content Placeholder 7" descr="A table of text with numbers&#10;&#10;Description automatically generated">
            <a:extLst>
              <a:ext uri="{FF2B5EF4-FFF2-40B4-BE49-F238E27FC236}">
                <a16:creationId xmlns:a16="http://schemas.microsoft.com/office/drawing/2014/main" id="{45F85995-CA20-7252-9C4E-C64B112FC9FB}"/>
              </a:ext>
            </a:extLst>
          </p:cNvPr>
          <p:cNvPicPr>
            <a:picLocks noGrp="1" noChangeAspect="1"/>
          </p:cNvPicPr>
          <p:nvPr>
            <p:ph idx="4294967295"/>
          </p:nvPr>
        </p:nvPicPr>
        <p:blipFill>
          <a:blip r:embed="rId2"/>
          <a:stretch>
            <a:fillRect/>
          </a:stretch>
        </p:blipFill>
        <p:spPr>
          <a:xfrm>
            <a:off x="2679989" y="147274"/>
            <a:ext cx="6832022" cy="6209076"/>
          </a:xfrm>
        </p:spPr>
      </p:pic>
    </p:spTree>
    <p:extLst>
      <p:ext uri="{BB962C8B-B14F-4D97-AF65-F5344CB8AC3E}">
        <p14:creationId xmlns:p14="http://schemas.microsoft.com/office/powerpoint/2010/main" val="3963835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1"/>
          </p:nvPr>
        </p:nvSpPr>
        <p:spPr>
          <a:xfrm>
            <a:off x="395308" y="1600201"/>
            <a:ext cx="5802292" cy="4525963"/>
          </a:xfrm>
        </p:spPr>
        <p:txBody>
          <a:bodyPr/>
          <a:lstStyle/>
          <a:p>
            <a:pPr marL="457200" indent="-457200">
              <a:buFontTx/>
              <a:buAutoNum type="arabicPeriod"/>
            </a:pPr>
            <a:r>
              <a:rPr lang="en-US" altLang="x-none" sz="2400" dirty="0">
                <a:ea typeface="ＭＳ Ｐゴシック" charset="-128"/>
              </a:rPr>
              <a:t>Cache-based adaptation</a:t>
            </a: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Parametric Models</a:t>
            </a:r>
          </a:p>
          <a:p>
            <a:pPr marL="838200" lvl="1" indent="-381000"/>
            <a:r>
              <a:rPr lang="en-US" altLang="x-none" sz="2000" dirty="0">
                <a:ea typeface="ＭＳ Ｐゴシック" charset="-128"/>
              </a:rPr>
              <a:t>Poisson, Two Poisson, Mixtures (</a:t>
            </a:r>
            <a:r>
              <a:rPr lang="en-US" altLang="x-none" sz="2000" dirty="0" err="1">
                <a:ea typeface="ＭＳ Ｐゴシック" charset="-128"/>
              </a:rPr>
              <a:t>neg</a:t>
            </a:r>
            <a:r>
              <a:rPr lang="en-US" altLang="x-none" sz="2000" dirty="0">
                <a:ea typeface="ＭＳ Ｐゴシック" charset="-128"/>
              </a:rPr>
              <a:t> binomial)</a:t>
            </a:r>
          </a:p>
          <a:p>
            <a:pPr marL="457200" indent="-457200">
              <a:buFontTx/>
              <a:buAutoNum type="arabicPeriod"/>
            </a:pPr>
            <a:endParaRPr lang="en-US" altLang="x-none" sz="2400" dirty="0">
              <a:ea typeface="ＭＳ Ｐゴシック" charset="-128"/>
            </a:endParaRP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Non-parametric</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1</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a:t>
            </a:r>
            <a:r>
              <a:rPr lang="en-US" altLang="x-none" sz="2000" dirty="0" err="1">
                <a:ea typeface="ＭＳ Ｐゴシック" charset="-128"/>
              </a:rPr>
              <a:t>test|hist</a:t>
            </a:r>
            <a:r>
              <a:rPr lang="en-US" altLang="x-none" sz="2000" dirty="0">
                <a:ea typeface="ＭＳ Ｐゴシック" charset="-128"/>
              </a:rPr>
              <a:t>)</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2</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(k≥2|k ≥1)</a:t>
            </a:r>
          </a:p>
        </p:txBody>
      </p:sp>
      <p:sp>
        <p:nvSpPr>
          <p:cNvPr id="52229" name="Rectangle 3"/>
          <p:cNvSpPr>
            <a:spLocks noGrp="1" noChangeArrowheads="1"/>
          </p:cNvSpPr>
          <p:nvPr>
            <p:ph type="title"/>
          </p:nvPr>
        </p:nvSpPr>
        <p:spPr>
          <a:xfrm>
            <a:off x="2057400" y="152400"/>
            <a:ext cx="8229600" cy="1143000"/>
          </a:xfrm>
        </p:spPr>
        <p:txBody>
          <a:bodyPr/>
          <a:lstStyle/>
          <a:p>
            <a:pPr eaLnBrk="1" hangingPunct="1"/>
            <a:r>
              <a:rPr lang="en-US" altLang="x-none" sz="4000">
                <a:ea typeface="ＭＳ Ｐゴシック" charset="-128"/>
              </a:rPr>
              <a:t>Adaptation: Three Approaches</a:t>
            </a:r>
            <a:endParaRPr lang="en-US" altLang="x-none" sz="3200">
              <a:ea typeface="ＭＳ Ｐゴシック" charset="-128"/>
            </a:endParaRPr>
          </a:p>
        </p:txBody>
      </p:sp>
      <p:pic>
        <p:nvPicPr>
          <p:cNvPr id="215044"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4286" t="9619" r="17429" b="11143"/>
          <a:stretch>
            <a:fillRect/>
          </a:stretch>
        </p:blipFill>
        <p:spPr>
          <a:xfrm>
            <a:off x="6400801" y="1236664"/>
            <a:ext cx="3400425" cy="2549525"/>
          </a:xfrm>
          <a:noFill/>
        </p:spPr>
      </p:pic>
      <p:pic>
        <p:nvPicPr>
          <p:cNvPr id="215045" name="Picture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1143" t="6857" r="10857" b="9334"/>
          <a:stretch>
            <a:fillRect/>
          </a:stretch>
        </p:blipFill>
        <p:spPr>
          <a:xfrm>
            <a:off x="6324601" y="3632201"/>
            <a:ext cx="3325813" cy="2493963"/>
          </a:xfrm>
          <a:noFill/>
        </p:spPr>
      </p:pic>
      <p:sp>
        <p:nvSpPr>
          <p:cNvPr id="215046" name="Line 6"/>
          <p:cNvSpPr>
            <a:spLocks noChangeShapeType="1"/>
          </p:cNvSpPr>
          <p:nvPr/>
        </p:nvSpPr>
        <p:spPr bwMode="auto">
          <a:xfrm flipV="1">
            <a:off x="6125281" y="3042675"/>
            <a:ext cx="275519" cy="27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5047" name="Line 7"/>
          <p:cNvSpPr>
            <a:spLocks noChangeShapeType="1"/>
          </p:cNvSpPr>
          <p:nvPr/>
        </p:nvSpPr>
        <p:spPr bwMode="auto">
          <a:xfrm flipV="1">
            <a:off x="4150072" y="5079113"/>
            <a:ext cx="2087014" cy="525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aphicFrame>
        <p:nvGraphicFramePr>
          <p:cNvPr id="215048" name="Object 2"/>
          <p:cNvGraphicFramePr>
            <a:graphicFrameLocks noChangeAspect="1"/>
          </p:cNvGraphicFramePr>
          <p:nvPr/>
        </p:nvGraphicFramePr>
        <p:xfrm>
          <a:off x="1333501" y="3345158"/>
          <a:ext cx="3352800" cy="682625"/>
        </p:xfrm>
        <a:graphic>
          <a:graphicData uri="http://schemas.openxmlformats.org/presentationml/2006/ole">
            <mc:AlternateContent xmlns:mc="http://schemas.openxmlformats.org/markup-compatibility/2006">
              <mc:Choice xmlns:v="urn:schemas-microsoft-com:vml" Requires="v">
                <p:oleObj name="Equation" r:id="rId5" imgW="2057400" imgH="419040" progId="Equation.3">
                  <p:embed/>
                </p:oleObj>
              </mc:Choice>
              <mc:Fallback>
                <p:oleObj name="Equation" r:id="rId5" imgW="2057400" imgH="419040" progId="Equation.3">
                  <p:embed/>
                  <p:pic>
                    <p:nvPicPr>
                      <p:cNvPr id="21504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1" y="3345158"/>
                        <a:ext cx="33528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049" name="Object 3"/>
          <p:cNvGraphicFramePr>
            <a:graphicFrameLocks noChangeAspect="1"/>
          </p:cNvGraphicFramePr>
          <p:nvPr/>
        </p:nvGraphicFramePr>
        <p:xfrm>
          <a:off x="895350" y="2062163"/>
          <a:ext cx="4438650" cy="371475"/>
        </p:xfrm>
        <a:graphic>
          <a:graphicData uri="http://schemas.openxmlformats.org/presentationml/2006/ole">
            <mc:AlternateContent xmlns:mc="http://schemas.openxmlformats.org/markup-compatibility/2006">
              <mc:Choice xmlns:v="urn:schemas-microsoft-com:vml" Requires="v">
                <p:oleObj name="Equation" r:id="rId7" imgW="2882880" imgH="241200" progId="Equation.3">
                  <p:embed/>
                </p:oleObj>
              </mc:Choice>
              <mc:Fallback>
                <p:oleObj name="Equation" r:id="rId7" imgW="2882880" imgH="241200" progId="Equation.3">
                  <p:embed/>
                  <p:pic>
                    <p:nvPicPr>
                      <p:cNvPr id="21504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50" y="2062163"/>
                        <a:ext cx="44386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234" name="Rectangle 10"/>
          <p:cNvSpPr>
            <a:spLocks noChangeArrowheads="1"/>
          </p:cNvSpPr>
          <p:nvPr/>
        </p:nvSpPr>
        <p:spPr bwMode="auto">
          <a:xfrm>
            <a:off x="7010401" y="12631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52235" name="Rectangle 11"/>
          <p:cNvSpPr>
            <a:spLocks noChangeArrowheads="1"/>
          </p:cNvSpPr>
          <p:nvPr/>
        </p:nvSpPr>
        <p:spPr bwMode="auto">
          <a:xfrm>
            <a:off x="6934201" y="34729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067923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150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04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4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4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150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1504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15042">
                                            <p:txEl>
                                              <p:pRg st="6" end="6"/>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5042">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15042">
                                            <p:txEl>
                                              <p:pRg st="8" end="8"/>
                                            </p:txEl>
                                          </p:spTgt>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150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p:bldP spid="215047"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x-none">
                <a:ea typeface="ＭＳ Ｐゴシック" charset="-128"/>
              </a:rPr>
              <a:t>Positive &amp; Negative Adaptation</a:t>
            </a:r>
          </a:p>
        </p:txBody>
      </p:sp>
      <p:sp>
        <p:nvSpPr>
          <p:cNvPr id="217091" name="Rectangle 3"/>
          <p:cNvSpPr>
            <a:spLocks noGrp="1" noChangeArrowheads="1"/>
          </p:cNvSpPr>
          <p:nvPr>
            <p:ph type="body" idx="1"/>
          </p:nvPr>
        </p:nvSpPr>
        <p:spPr/>
        <p:txBody>
          <a:bodyPr/>
          <a:lstStyle/>
          <a:p>
            <a:pPr marL="457200" indent="-457200"/>
            <a:r>
              <a:rPr lang="en-US" altLang="x-none">
                <a:ea typeface="ＭＳ Ｐゴシック" charset="-128"/>
              </a:rPr>
              <a:t>Adaptation:</a:t>
            </a:r>
          </a:p>
          <a:p>
            <a:pPr marL="838200" lvl="1" indent="-381000"/>
            <a:r>
              <a:rPr lang="en-US" altLang="x-none">
                <a:ea typeface="ＭＳ Ｐゴシック" charset="-128"/>
              </a:rPr>
              <a:t>How do probabilities change as we read a doc?</a:t>
            </a:r>
          </a:p>
          <a:p>
            <a:pPr marL="457200" indent="-457200"/>
            <a:r>
              <a:rPr lang="en-US" altLang="x-none">
                <a:ea typeface="ＭＳ Ｐゴシック" charset="-128"/>
              </a:rPr>
              <a:t>Intuition: If a word </a:t>
            </a:r>
            <a:r>
              <a:rPr lang="en-US" altLang="x-none" i="1">
                <a:ea typeface="ＭＳ Ｐゴシック" charset="-128"/>
              </a:rPr>
              <a:t>w</a:t>
            </a:r>
            <a:r>
              <a:rPr lang="en-US" altLang="x-none">
                <a:ea typeface="ＭＳ Ｐゴシック" charset="-128"/>
              </a:rPr>
              <a:t> has been seen recently</a:t>
            </a:r>
          </a:p>
          <a:p>
            <a:pPr marL="838200" lvl="1" indent="-381000">
              <a:buFontTx/>
              <a:buAutoNum type="arabicPeriod"/>
            </a:pPr>
            <a:r>
              <a:rPr lang="en-US" altLang="x-none">
                <a:ea typeface="ＭＳ Ｐゴシック" charset="-128"/>
              </a:rPr>
              <a:t>+adapt: prob of </a:t>
            </a:r>
            <a:r>
              <a:rPr lang="en-US" altLang="x-none" i="1">
                <a:ea typeface="ＭＳ Ｐゴシック" charset="-128"/>
              </a:rPr>
              <a:t>w</a:t>
            </a:r>
            <a:r>
              <a:rPr lang="en-US" altLang="x-none">
                <a:ea typeface="ＭＳ Ｐゴシック" charset="-128"/>
              </a:rPr>
              <a:t> (and its friends) goes way up</a:t>
            </a:r>
          </a:p>
          <a:p>
            <a:pPr marL="838200" lvl="1" indent="-381000">
              <a:buFontTx/>
              <a:buAutoNum type="arabicPeriod"/>
            </a:pPr>
            <a:r>
              <a:rPr lang="en-US" altLang="x-none">
                <a:ea typeface="ＭＳ Ｐゴシック" charset="-128"/>
              </a:rPr>
              <a:t>−adapt: prob of many other words goes down a little</a:t>
            </a:r>
          </a:p>
          <a:p>
            <a:pPr marL="457200" indent="-457200"/>
            <a:r>
              <a:rPr lang="en-US" altLang="x-none">
                <a:ea typeface="ＭＳ Ｐゴシック" charset="-128"/>
              </a:rPr>
              <a:t>Pr(+adapt) &gt;&gt; Pr(prior) &gt; Pr(−adapt)</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065815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170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091">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70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70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19139" name="Rectangle 3"/>
          <p:cNvSpPr>
            <a:spLocks noGrp="1" noChangeArrowheads="1"/>
          </p:cNvSpPr>
          <p:nvPr>
            <p:ph type="body" sz="half" idx="1"/>
          </p:nvPr>
        </p:nvSpPr>
        <p:spPr/>
        <p:txBody>
          <a:bodyPr/>
          <a:lstStyle/>
          <a:p>
            <a:pPr eaLnBrk="1" hangingPunct="1">
              <a:lnSpc>
                <a:spcPct val="90000"/>
              </a:lnSpc>
            </a:pPr>
            <a:r>
              <a:rPr lang="en-US" altLang="x-none">
                <a:ea typeface="ＭＳ Ｐゴシック" charset="-128"/>
              </a:rPr>
              <a:t>Split each document into two equal pieces:</a:t>
            </a:r>
          </a:p>
          <a:p>
            <a:pPr lvl="1" eaLnBrk="1" hangingPunct="1">
              <a:lnSpc>
                <a:spcPct val="90000"/>
              </a:lnSpc>
            </a:pPr>
            <a:r>
              <a:rPr lang="en-US" altLang="x-none">
                <a:ea typeface="ＭＳ Ｐゴシック" charset="-128"/>
              </a:rPr>
              <a:t>Hist: 1</a:t>
            </a:r>
            <a:r>
              <a:rPr lang="en-US" altLang="x-none" baseline="30000">
                <a:ea typeface="ＭＳ Ｐゴシック" charset="-128"/>
              </a:rPr>
              <a:t>st</a:t>
            </a:r>
            <a:r>
              <a:rPr lang="en-US" altLang="x-none">
                <a:ea typeface="ＭＳ Ｐゴシック" charset="-128"/>
              </a:rPr>
              <a:t> half of doc</a:t>
            </a:r>
          </a:p>
          <a:p>
            <a:pPr lvl="1" eaLnBrk="1" hangingPunct="1">
              <a:lnSpc>
                <a:spcPct val="90000"/>
              </a:lnSpc>
            </a:pPr>
            <a:r>
              <a:rPr lang="en-US" altLang="x-none">
                <a:ea typeface="ＭＳ Ｐゴシック" charset="-128"/>
              </a:rPr>
              <a:t>Test: 2</a:t>
            </a:r>
            <a:r>
              <a:rPr lang="en-US" altLang="x-none" baseline="30000">
                <a:ea typeface="ＭＳ Ｐゴシック" charset="-128"/>
              </a:rPr>
              <a:t>nd</a:t>
            </a:r>
            <a:r>
              <a:rPr lang="en-US" altLang="x-none">
                <a:ea typeface="ＭＳ Ｐゴシック" charset="-128"/>
              </a:rPr>
              <a:t> half of doc</a:t>
            </a:r>
          </a:p>
          <a:p>
            <a:pPr eaLnBrk="1" hangingPunct="1">
              <a:lnSpc>
                <a:spcPct val="90000"/>
              </a:lnSpc>
            </a:pPr>
            <a:r>
              <a:rPr lang="en-US" altLang="x-none">
                <a:ea typeface="ＭＳ Ｐゴシック" charset="-128"/>
              </a:rPr>
              <a:t>Task: </a:t>
            </a:r>
          </a:p>
          <a:p>
            <a:pPr lvl="1" eaLnBrk="1" hangingPunct="1">
              <a:lnSpc>
                <a:spcPct val="90000"/>
              </a:lnSpc>
            </a:pPr>
            <a:r>
              <a:rPr lang="en-US" altLang="x-none">
                <a:ea typeface="ＭＳ Ｐゴシック" charset="-128"/>
              </a:rPr>
              <a:t>Given hist</a:t>
            </a:r>
          </a:p>
          <a:p>
            <a:pPr lvl="1" eaLnBrk="1" hangingPunct="1">
              <a:lnSpc>
                <a:spcPct val="90000"/>
              </a:lnSpc>
            </a:pPr>
            <a:r>
              <a:rPr lang="en-US" altLang="x-none">
                <a:ea typeface="ＭＳ Ｐゴシック" charset="-128"/>
              </a:rPr>
              <a:t>Predict test</a:t>
            </a:r>
          </a:p>
          <a:p>
            <a:pPr eaLnBrk="1" hangingPunct="1">
              <a:lnSpc>
                <a:spcPct val="90000"/>
              </a:lnSpc>
            </a:pPr>
            <a:r>
              <a:rPr lang="en-US" altLang="x-none">
                <a:ea typeface="ＭＳ Ｐゴシック" charset="-128"/>
              </a:rPr>
              <a:t>Compute contingency table for each word</a:t>
            </a:r>
          </a:p>
        </p:txBody>
      </p:sp>
      <p:graphicFrame>
        <p:nvGraphicFramePr>
          <p:cNvPr id="219140" name="Group 4"/>
          <p:cNvGraphicFramePr>
            <a:graphicFrameLocks noGrp="1"/>
          </p:cNvGraphicFramePr>
          <p:nvPr>
            <p:ph sz="half" idx="2"/>
          </p:nvPr>
        </p:nvGraphicFramePr>
        <p:xfrm>
          <a:off x="6324600" y="1600200"/>
          <a:ext cx="4038600" cy="5012056"/>
        </p:xfrm>
        <a:graphic>
          <a:graphicData uri="http://schemas.openxmlformats.org/drawingml/2006/table">
            <a:tbl>
              <a:tblPr/>
              <a:tblGrid>
                <a:gridCol w="1144588">
                  <a:extLst>
                    <a:ext uri="{9D8B030D-6E8A-4147-A177-3AD203B41FA5}">
                      <a16:colId xmlns:a16="http://schemas.microsoft.com/office/drawing/2014/main" val="20000"/>
                    </a:ext>
                  </a:extLst>
                </a:gridCol>
                <a:gridCol w="1184275">
                  <a:extLst>
                    <a:ext uri="{9D8B030D-6E8A-4147-A177-3AD203B41FA5}">
                      <a16:colId xmlns:a16="http://schemas.microsoft.com/office/drawing/2014/main" val="20001"/>
                    </a:ext>
                  </a:extLst>
                </a:gridCol>
                <a:gridCol w="1709737">
                  <a:extLst>
                    <a:ext uri="{9D8B030D-6E8A-4147-A177-3AD203B41FA5}">
                      <a16:colId xmlns:a16="http://schemas.microsoft.com/office/drawing/2014/main" val="20002"/>
                    </a:ext>
                  </a:extLst>
                </a:gridCol>
              </a:tblGrid>
              <a:tr h="1068388">
                <a:tc gridSpan="3">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Documents containing </a:t>
                      </a:r>
                      <a:r>
                        <a:rPr kumimoji="0" lang="en-US" altLang="x-none" sz="3200" b="0" i="1" u="none" strike="noStrike" cap="none" normalizeH="0" baseline="0">
                          <a:ln>
                            <a:noFill/>
                          </a:ln>
                          <a:solidFill>
                            <a:schemeClr val="tx1"/>
                          </a:solidFill>
                          <a:effectLst/>
                          <a:latin typeface="Arial" charset="0"/>
                          <a:ea typeface="ＭＳ Ｐゴシック" charset="-128"/>
                        </a:rPr>
                        <a:t>hostages</a:t>
                      </a:r>
                      <a:r>
                        <a:rPr kumimoji="0" lang="en-US" altLang="x-none" sz="3200" b="0" i="0" u="none" strike="noStrike" cap="none" normalizeH="0" baseline="0">
                          <a:ln>
                            <a:noFill/>
                          </a:ln>
                          <a:solidFill>
                            <a:schemeClr val="tx1"/>
                          </a:solidFill>
                          <a:effectLst/>
                          <a:latin typeface="Arial" charset="0"/>
                          <a:ea typeface="ＭＳ Ｐゴシック" charset="-128"/>
                        </a:rPr>
                        <a:t> in 1990 AP News</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test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hist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638</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505</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2"/>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557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76,787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sp>
        <p:nvSpPr>
          <p:cNvPr id="219159" name="Oval 23"/>
          <p:cNvSpPr>
            <a:spLocks noChangeArrowheads="1"/>
          </p:cNvSpPr>
          <p:nvPr/>
        </p:nvSpPr>
        <p:spPr bwMode="auto">
          <a:xfrm>
            <a:off x="75438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0" name="Oval 24"/>
          <p:cNvSpPr>
            <a:spLocks noChangeArrowheads="1"/>
          </p:cNvSpPr>
          <p:nvPr/>
        </p:nvSpPr>
        <p:spPr bwMode="auto">
          <a:xfrm>
            <a:off x="92202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1" name="Oval 25"/>
          <p:cNvSpPr>
            <a:spLocks noChangeArrowheads="1"/>
          </p:cNvSpPr>
          <p:nvPr/>
        </p:nvSpPr>
        <p:spPr bwMode="auto">
          <a:xfrm>
            <a:off x="7543800" y="59887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2" name="Oval 26"/>
          <p:cNvSpPr>
            <a:spLocks noChangeArrowheads="1"/>
          </p:cNvSpPr>
          <p:nvPr/>
        </p:nvSpPr>
        <p:spPr bwMode="auto">
          <a:xfrm>
            <a:off x="8839200" y="5988725"/>
            <a:ext cx="1524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3066951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1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91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19159"/>
                                        </p:tgtEl>
                                        <p:attrNameLst>
                                          <p:attrName>style.visibility</p:attrName>
                                        </p:attrNameLst>
                                      </p:cBhvr>
                                      <p:to>
                                        <p:strVal val="visible"/>
                                      </p:to>
                                    </p:set>
                                    <p:animEffect transition="in" filter="slide(fromLeft)">
                                      <p:cBhvr>
                                        <p:cTn id="23" dur="500"/>
                                        <p:tgtEl>
                                          <p:spTgt spid="2191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19159"/>
                                        </p:tgtEl>
                                        <p:attrNameLst>
                                          <p:attrName>style.visibility</p:attrName>
                                        </p:attrNameLst>
                                      </p:cBhvr>
                                      <p:to>
                                        <p:strVal val="hidden"/>
                                      </p:to>
                                    </p:set>
                                  </p:childTnLst>
                                </p:cTn>
                              </p:par>
                              <p:par>
                                <p:cTn id="28" presetID="12" presetClass="entr" presetSubtype="2" fill="hold" grpId="0" nodeType="withEffect">
                                  <p:stCondLst>
                                    <p:cond delay="0"/>
                                  </p:stCondLst>
                                  <p:childTnLst>
                                    <p:set>
                                      <p:cBhvr>
                                        <p:cTn id="29" dur="1" fill="hold">
                                          <p:stCondLst>
                                            <p:cond delay="0"/>
                                          </p:stCondLst>
                                        </p:cTn>
                                        <p:tgtEl>
                                          <p:spTgt spid="219160"/>
                                        </p:tgtEl>
                                        <p:attrNameLst>
                                          <p:attrName>style.visibility</p:attrName>
                                        </p:attrNameLst>
                                      </p:cBhvr>
                                      <p:to>
                                        <p:strVal val="visible"/>
                                      </p:to>
                                    </p:set>
                                    <p:animEffect transition="in" filter="slide(fromRight)">
                                      <p:cBhvr>
                                        <p:cTn id="30" dur="500"/>
                                        <p:tgtEl>
                                          <p:spTgt spid="2191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9160"/>
                                        </p:tgtEl>
                                        <p:attrNameLst>
                                          <p:attrName>style.visibility</p:attrName>
                                        </p:attrNameLst>
                                      </p:cBhvr>
                                      <p:to>
                                        <p:strVal val="hidden"/>
                                      </p:to>
                                    </p:set>
                                  </p:childTnLst>
                                </p:cTn>
                              </p:par>
                              <p:par>
                                <p:cTn id="35" presetID="12" presetClass="entr" presetSubtype="8" fill="hold" grpId="0" nodeType="withEffect">
                                  <p:stCondLst>
                                    <p:cond delay="0"/>
                                  </p:stCondLst>
                                  <p:childTnLst>
                                    <p:set>
                                      <p:cBhvr>
                                        <p:cTn id="36" dur="1" fill="hold">
                                          <p:stCondLst>
                                            <p:cond delay="0"/>
                                          </p:stCondLst>
                                        </p:cTn>
                                        <p:tgtEl>
                                          <p:spTgt spid="219161"/>
                                        </p:tgtEl>
                                        <p:attrNameLst>
                                          <p:attrName>style.visibility</p:attrName>
                                        </p:attrNameLst>
                                      </p:cBhvr>
                                      <p:to>
                                        <p:strVal val="visible"/>
                                      </p:to>
                                    </p:set>
                                    <p:animEffect transition="in" filter="slide(fromLeft)">
                                      <p:cBhvr>
                                        <p:cTn id="37" dur="500"/>
                                        <p:tgtEl>
                                          <p:spTgt spid="2191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19161"/>
                                        </p:tgtEl>
                                        <p:attrNameLst>
                                          <p:attrName>style.visibility</p:attrName>
                                        </p:attrNameLst>
                                      </p:cBhvr>
                                      <p:to>
                                        <p:strVal val="hidden"/>
                                      </p:to>
                                    </p:set>
                                  </p:childTnLst>
                                </p:cTn>
                              </p:par>
                              <p:par>
                                <p:cTn id="42" presetID="12" presetClass="entr" presetSubtype="2" fill="hold" grpId="0" nodeType="withEffect">
                                  <p:stCondLst>
                                    <p:cond delay="0"/>
                                  </p:stCondLst>
                                  <p:childTnLst>
                                    <p:set>
                                      <p:cBhvr>
                                        <p:cTn id="43" dur="1" fill="hold">
                                          <p:stCondLst>
                                            <p:cond delay="0"/>
                                          </p:stCondLst>
                                        </p:cTn>
                                        <p:tgtEl>
                                          <p:spTgt spid="219162"/>
                                        </p:tgtEl>
                                        <p:attrNameLst>
                                          <p:attrName>style.visibility</p:attrName>
                                        </p:attrNameLst>
                                      </p:cBhvr>
                                      <p:to>
                                        <p:strVal val="visible"/>
                                      </p:to>
                                    </p:set>
                                    <p:animEffect transition="in" filter="slide(fromRight)">
                                      <p:cBhvr>
                                        <p:cTn id="44" dur="500"/>
                                        <p:tgtEl>
                                          <p:spTgt spid="21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9" grpId="0" animBg="1"/>
      <p:bldP spid="219159" grpId="1" animBg="1"/>
      <p:bldP spid="219160" grpId="0" animBg="1"/>
      <p:bldP spid="219160" grpId="1" animBg="1"/>
      <p:bldP spid="219161" grpId="0" animBg="1"/>
      <p:bldP spid="219161" grpId="1" animBg="1"/>
      <p:bldP spid="219162"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21187" name="Rectangle 3"/>
          <p:cNvSpPr>
            <a:spLocks noGrp="1" noChangeArrowheads="1"/>
          </p:cNvSpPr>
          <p:nvPr>
            <p:ph type="body" sz="half" idx="1"/>
          </p:nvPr>
        </p:nvSpPr>
        <p:spPr/>
        <p:txBody>
          <a:bodyPr/>
          <a:lstStyle/>
          <a:p>
            <a:pPr eaLnBrk="1" hangingPunct="1"/>
            <a:r>
              <a:rPr lang="en-US" altLang="x-none">
                <a:ea typeface="ＭＳ Ｐゴシック" charset="-128"/>
              </a:rPr>
              <a:t>Notation</a:t>
            </a:r>
          </a:p>
          <a:p>
            <a:pPr lvl="1" eaLnBrk="1" hangingPunct="1"/>
            <a:r>
              <a:rPr lang="en-US" altLang="x-none">
                <a:ea typeface="ＭＳ Ｐゴシック" charset="-128"/>
              </a:rPr>
              <a:t>D = a+b+c+d (library)</a:t>
            </a:r>
          </a:p>
          <a:p>
            <a:pPr lvl="1" eaLnBrk="1" hangingPunct="1"/>
            <a:r>
              <a:rPr lang="en-US" altLang="x-none">
                <a:ea typeface="ＭＳ Ｐゴシック" charset="-128"/>
              </a:rPr>
              <a:t>df = a+b+c (doc freq)</a:t>
            </a:r>
          </a:p>
          <a:p>
            <a:pPr eaLnBrk="1" hangingPunct="1"/>
            <a:r>
              <a:rPr lang="en-US" altLang="x-none">
                <a:ea typeface="ＭＳ Ｐゴシック" charset="-128"/>
              </a:rPr>
              <a:t>Prior: </a:t>
            </a:r>
          </a:p>
          <a:p>
            <a:pPr eaLnBrk="1" hangingPunct="1"/>
            <a:endParaRPr lang="en-US" altLang="x-none">
              <a:ea typeface="ＭＳ Ｐゴシック" charset="-128"/>
            </a:endParaRPr>
          </a:p>
          <a:p>
            <a:pPr eaLnBrk="1" hangingPunct="1"/>
            <a:r>
              <a:rPr lang="en-US" altLang="x-none">
                <a:ea typeface="ＭＳ Ｐゴシック" charset="-128"/>
              </a:rPr>
              <a:t>+adapt </a:t>
            </a:r>
          </a:p>
          <a:p>
            <a:pPr eaLnBrk="1" hangingPunct="1"/>
            <a:endParaRPr lang="en-US" altLang="x-none">
              <a:ea typeface="ＭＳ Ｐゴシック" charset="-128"/>
            </a:endParaRPr>
          </a:p>
          <a:p>
            <a:pPr eaLnBrk="1" hangingPunct="1"/>
            <a:r>
              <a:rPr lang="en-US" altLang="x-none">
                <a:ea typeface="ＭＳ Ｐゴシック" charset="-128"/>
              </a:rPr>
              <a:t>−adapt</a:t>
            </a:r>
          </a:p>
        </p:txBody>
      </p:sp>
      <p:graphicFrame>
        <p:nvGraphicFramePr>
          <p:cNvPr id="221188" name="Group 4"/>
          <p:cNvGraphicFramePr>
            <a:graphicFrameLocks noGrp="1"/>
          </p:cNvGraphicFramePr>
          <p:nvPr>
            <p:ph sz="quarter" idx="2"/>
          </p:nvPr>
        </p:nvGraphicFramePr>
        <p:xfrm>
          <a:off x="6172200" y="685801"/>
          <a:ext cx="3276600" cy="2289175"/>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5492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test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305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hist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a</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b</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1"/>
                  </a:ext>
                </a:extLst>
              </a:tr>
              <a:tr h="9175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c</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d</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21206" name="Group 22"/>
          <p:cNvGraphicFramePr>
            <a:graphicFrameLocks noGrp="1"/>
          </p:cNvGraphicFramePr>
          <p:nvPr>
            <p:ph sz="quarter" idx="3"/>
          </p:nvPr>
        </p:nvGraphicFramePr>
        <p:xfrm>
          <a:off x="6146800" y="3434181"/>
          <a:ext cx="5040181" cy="2874546"/>
        </p:xfrm>
        <a:graphic>
          <a:graphicData uri="http://schemas.openxmlformats.org/drawingml/2006/table">
            <a:tbl>
              <a:tblPr/>
              <a:tblGrid>
                <a:gridCol w="1236271">
                  <a:extLst>
                    <a:ext uri="{9D8B030D-6E8A-4147-A177-3AD203B41FA5}">
                      <a16:colId xmlns:a16="http://schemas.microsoft.com/office/drawing/2014/main" val="20000"/>
                    </a:ext>
                  </a:extLst>
                </a:gridCol>
                <a:gridCol w="1105511">
                  <a:extLst>
                    <a:ext uri="{9D8B030D-6E8A-4147-A177-3AD203B41FA5}">
                      <a16:colId xmlns:a16="http://schemas.microsoft.com/office/drawing/2014/main" val="20001"/>
                    </a:ext>
                  </a:extLst>
                </a:gridCol>
                <a:gridCol w="1242215">
                  <a:extLst>
                    <a:ext uri="{9D8B030D-6E8A-4147-A177-3AD203B41FA5}">
                      <a16:colId xmlns:a16="http://schemas.microsoft.com/office/drawing/2014/main" val="20002"/>
                    </a:ext>
                  </a:extLst>
                </a:gridCol>
                <a:gridCol w="1456184">
                  <a:extLst>
                    <a:ext uri="{9D8B030D-6E8A-4147-A177-3AD203B41FA5}">
                      <a16:colId xmlns:a16="http://schemas.microsoft.com/office/drawing/2014/main" val="20003"/>
                    </a:ext>
                  </a:extLst>
                </a:gridCol>
              </a:tblGrid>
              <a:tr h="527586">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Arial" charset="0"/>
                          <a:ea typeface="ＭＳ Ｐゴシック" charset="-128"/>
                        </a:rPr>
                        <a:t>Documents containing </a:t>
                      </a:r>
                      <a:r>
                        <a:rPr kumimoji="0" lang="en-US" altLang="x-none" sz="2400" b="0" i="1" u="none" strike="noStrike" cap="none" normalizeH="0" baseline="0" dirty="0">
                          <a:ln>
                            <a:noFill/>
                          </a:ln>
                          <a:solidFill>
                            <a:schemeClr val="tx1"/>
                          </a:solidFill>
                          <a:effectLst/>
                          <a:latin typeface="Arial" charset="0"/>
                          <a:ea typeface="ＭＳ Ｐゴシック" charset="-128"/>
                        </a:rPr>
                        <a:t>hostages</a:t>
                      </a: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4350">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 &gt;&gt;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(prior) &gt;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a:t>
                      </a:r>
                      <a:endParaRPr kumimoji="0" lang="en-US" altLang="x-none" sz="32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prior</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source</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0.56</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0.0069</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1987</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0.56</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0.0072</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0.013</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0.0057</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1991</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0.0030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 1993</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8413" name="Line 50"/>
          <p:cNvSpPr>
            <a:spLocks noChangeShapeType="1"/>
          </p:cNvSpPr>
          <p:nvPr/>
        </p:nvSpPr>
        <p:spPr bwMode="auto">
          <a:xfrm>
            <a:off x="6096000" y="3048000"/>
            <a:ext cx="419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8414" name="Line 51"/>
          <p:cNvSpPr>
            <a:spLocks noChangeShapeType="1"/>
          </p:cNvSpPr>
          <p:nvPr/>
        </p:nvSpPr>
        <p:spPr bwMode="auto">
          <a:xfrm>
            <a:off x="6096000" y="1143000"/>
            <a:ext cx="0" cy="5410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1236" name="Oval 52"/>
          <p:cNvSpPr>
            <a:spLocks noChangeArrowheads="1"/>
          </p:cNvSpPr>
          <p:nvPr/>
        </p:nvSpPr>
        <p:spPr bwMode="auto">
          <a:xfrm>
            <a:off x="7239000" y="15691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21237" name="Oval 53"/>
          <p:cNvSpPr>
            <a:spLocks noChangeArrowheads="1"/>
          </p:cNvSpPr>
          <p:nvPr/>
        </p:nvSpPr>
        <p:spPr bwMode="auto">
          <a:xfrm>
            <a:off x="7239000" y="24835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graphicFrame>
        <p:nvGraphicFramePr>
          <p:cNvPr id="58370" name="Object 2"/>
          <p:cNvGraphicFramePr>
            <a:graphicFrameLocks noChangeAspect="1"/>
          </p:cNvGraphicFramePr>
          <p:nvPr/>
        </p:nvGraphicFramePr>
        <p:xfrm>
          <a:off x="2349500" y="2789238"/>
          <a:ext cx="2209800" cy="712788"/>
        </p:xfrm>
        <a:graphic>
          <a:graphicData uri="http://schemas.openxmlformats.org/presentationml/2006/ole">
            <mc:AlternateContent xmlns:mc="http://schemas.openxmlformats.org/markup-compatibility/2006">
              <mc:Choice xmlns:v="urn:schemas-microsoft-com:vml" Requires="v">
                <p:oleObj name="Equation" r:id="rId3" imgW="1218960" imgH="393480" progId="Equation.3">
                  <p:embed/>
                </p:oleObj>
              </mc:Choice>
              <mc:Fallback>
                <p:oleObj name="Equation" r:id="rId3" imgW="1218960" imgH="393480" progId="Equation.3">
                  <p:embed/>
                  <p:pic>
                    <p:nvPicPr>
                      <p:cNvPr id="583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2789238"/>
                        <a:ext cx="220980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4" name="Object 3"/>
          <p:cNvGraphicFramePr>
            <a:graphicFrameLocks noChangeAspect="1"/>
          </p:cNvGraphicFramePr>
          <p:nvPr/>
        </p:nvGraphicFramePr>
        <p:xfrm>
          <a:off x="2470150" y="3803531"/>
          <a:ext cx="3244850" cy="712788"/>
        </p:xfrm>
        <a:graphic>
          <a:graphicData uri="http://schemas.openxmlformats.org/presentationml/2006/ole">
            <mc:AlternateContent xmlns:mc="http://schemas.openxmlformats.org/markup-compatibility/2006">
              <mc:Choice xmlns:v="urn:schemas-microsoft-com:vml" Requires="v">
                <p:oleObj name="Equation" r:id="rId5" imgW="1790640" imgH="393480" progId="Equation.3">
                  <p:embed/>
                </p:oleObj>
              </mc:Choice>
              <mc:Fallback>
                <p:oleObj name="Equation" r:id="rId5" imgW="1790640" imgH="393480" progId="Equation.3">
                  <p:embed/>
                  <p:pic>
                    <p:nvPicPr>
                      <p:cNvPr id="22124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0" y="3803531"/>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5" name="Object 4"/>
          <p:cNvGraphicFramePr>
            <a:graphicFrameLocks noChangeAspect="1"/>
          </p:cNvGraphicFramePr>
          <p:nvPr/>
        </p:nvGraphicFramePr>
        <p:xfrm>
          <a:off x="2419350" y="4849812"/>
          <a:ext cx="3244850" cy="712788"/>
        </p:xfrm>
        <a:graphic>
          <a:graphicData uri="http://schemas.openxmlformats.org/presentationml/2006/ole">
            <mc:AlternateContent xmlns:mc="http://schemas.openxmlformats.org/markup-compatibility/2006">
              <mc:Choice xmlns:v="urn:schemas-microsoft-com:vml" Requires="v">
                <p:oleObj name="Equation" r:id="rId7" imgW="1790640" imgH="393480" progId="Equation.3">
                  <p:embed/>
                </p:oleObj>
              </mc:Choice>
              <mc:Fallback>
                <p:oleObj name="Equation" r:id="rId7" imgW="1790640" imgH="393480" progId="Equation.3">
                  <p:embed/>
                  <p:pic>
                    <p:nvPicPr>
                      <p:cNvPr id="22124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9350" y="4849812"/>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1246" name="Line 62"/>
          <p:cNvSpPr>
            <a:spLocks noChangeShapeType="1"/>
          </p:cNvSpPr>
          <p:nvPr/>
        </p:nvSpPr>
        <p:spPr bwMode="auto">
          <a:xfrm flipV="1">
            <a:off x="5765800" y="2079306"/>
            <a:ext cx="1721100" cy="21413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4" name="Picture 3"/>
          <p:cNvPicPr>
            <a:picLocks noChangeAspect="1"/>
          </p:cNvPicPr>
          <p:nvPr/>
        </p:nvPicPr>
        <p:blipFill>
          <a:blip r:embed="rId9"/>
          <a:stretch>
            <a:fillRect/>
          </a:stretch>
        </p:blipFill>
        <p:spPr>
          <a:xfrm>
            <a:off x="6152235" y="4047551"/>
            <a:ext cx="5945754" cy="2261176"/>
          </a:xfrm>
          <a:prstGeom prst="rect">
            <a:avLst/>
          </a:prstGeom>
        </p:spPr>
      </p:pic>
      <p:sp>
        <p:nvSpPr>
          <p:cNvPr id="221247" name="Line 63"/>
          <p:cNvSpPr>
            <a:spLocks noChangeShapeType="1"/>
          </p:cNvSpPr>
          <p:nvPr/>
        </p:nvSpPr>
        <p:spPr bwMode="auto">
          <a:xfrm flipV="1">
            <a:off x="5689600" y="3048000"/>
            <a:ext cx="1625600" cy="20876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57300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244"/>
                                        </p:tgtEl>
                                        <p:attrNameLst>
                                          <p:attrName>style.visibility</p:attrName>
                                        </p:attrNameLst>
                                      </p:cBhvr>
                                      <p:to>
                                        <p:strVal val="visible"/>
                                      </p:to>
                                    </p:set>
                                  </p:childTnLst>
                                </p:cTn>
                              </p:par>
                            </p:childTnLst>
                          </p:cTn>
                        </p:par>
                        <p:par>
                          <p:cTn id="9" fill="hold" nodeType="afterGroup">
                            <p:stCondLst>
                              <p:cond delay="0"/>
                            </p:stCondLst>
                            <p:childTnLst>
                              <p:par>
                                <p:cTn id="10" presetID="12" presetClass="entr" presetSubtype="1" fill="hold" grpId="0" nodeType="afterEffect">
                                  <p:stCondLst>
                                    <p:cond delay="0"/>
                                  </p:stCondLst>
                                  <p:childTnLst>
                                    <p:set>
                                      <p:cBhvr>
                                        <p:cTn id="11" dur="1" fill="hold">
                                          <p:stCondLst>
                                            <p:cond delay="0"/>
                                          </p:stCondLst>
                                        </p:cTn>
                                        <p:tgtEl>
                                          <p:spTgt spid="221236"/>
                                        </p:tgtEl>
                                        <p:attrNameLst>
                                          <p:attrName>style.visibility</p:attrName>
                                        </p:attrNameLst>
                                      </p:cBhvr>
                                      <p:to>
                                        <p:strVal val="visible"/>
                                      </p:to>
                                    </p:set>
                                    <p:animEffect transition="in" filter="slide(fromTop)">
                                      <p:cBhvr>
                                        <p:cTn id="12" dur="500"/>
                                        <p:tgtEl>
                                          <p:spTgt spid="221236"/>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212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1187">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1245"/>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22124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21236"/>
                                        </p:tgtEl>
                                        <p:attrNameLst>
                                          <p:attrName>style.visibility</p:attrName>
                                        </p:attrNameLst>
                                      </p:cBhvr>
                                      <p:to>
                                        <p:strVal val="hidden"/>
                                      </p:to>
                                    </p:set>
                                  </p:childTnLst>
                                </p:cTn>
                              </p:par>
                            </p:childTnLst>
                          </p:cTn>
                        </p:par>
                        <p:par>
                          <p:cTn id="26" fill="hold" nodeType="afterGroup">
                            <p:stCondLst>
                              <p:cond delay="0"/>
                            </p:stCondLst>
                            <p:childTnLst>
                              <p:par>
                                <p:cTn id="27" presetID="12" presetClass="entr" presetSubtype="4" fill="hold" grpId="0" nodeType="afterEffect">
                                  <p:stCondLst>
                                    <p:cond delay="0"/>
                                  </p:stCondLst>
                                  <p:childTnLst>
                                    <p:set>
                                      <p:cBhvr>
                                        <p:cTn id="28" dur="1" fill="hold">
                                          <p:stCondLst>
                                            <p:cond delay="0"/>
                                          </p:stCondLst>
                                        </p:cTn>
                                        <p:tgtEl>
                                          <p:spTgt spid="221237"/>
                                        </p:tgtEl>
                                        <p:attrNameLst>
                                          <p:attrName>style.visibility</p:attrName>
                                        </p:attrNameLst>
                                      </p:cBhvr>
                                      <p:to>
                                        <p:strVal val="visible"/>
                                      </p:to>
                                    </p:set>
                                    <p:animEffect transition="in" filter="slide(fromBottom)">
                                      <p:cBhvr>
                                        <p:cTn id="29" dur="500"/>
                                        <p:tgtEl>
                                          <p:spTgt spid="22123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2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36" grpId="0" animBg="1"/>
      <p:bldP spid="221236" grpId="1" animBg="1"/>
      <p:bldP spid="221237" grpId="0" animBg="1"/>
      <p:bldP spid="221246" grpId="0" animBg="1"/>
      <p:bldP spid="221246" grpId="1" animBg="1"/>
      <p:bldP spid="221247"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6572" t="8095" r="10571" b="11905"/>
          <a:stretch>
            <a:fillRect/>
          </a:stretch>
        </p:blipFill>
        <p:spPr>
          <a:xfrm>
            <a:off x="4953000" y="1143001"/>
            <a:ext cx="5715000" cy="4284663"/>
          </a:xfrm>
          <a:noFill/>
        </p:spPr>
      </p:pic>
      <p:sp>
        <p:nvSpPr>
          <p:cNvPr id="62467" name="Rectangle 3"/>
          <p:cNvSpPr>
            <a:spLocks noGrp="1" noChangeArrowheads="1"/>
          </p:cNvSpPr>
          <p:nvPr>
            <p:ph type="title"/>
          </p:nvPr>
        </p:nvSpPr>
        <p:spPr/>
        <p:txBody>
          <a:bodyPr/>
          <a:lstStyle/>
          <a:p>
            <a:pPr eaLnBrk="1" hangingPunct="1"/>
            <a:r>
              <a:rPr lang="en-US" altLang="x-none" sz="4000">
                <a:ea typeface="ＭＳ Ｐゴシック" charset="-128"/>
              </a:rPr>
              <a:t>Adaptation: Hist &gt;&gt; Near &gt;&gt; Prior</a:t>
            </a:r>
          </a:p>
        </p:txBody>
      </p:sp>
      <p:sp>
        <p:nvSpPr>
          <p:cNvPr id="225284" name="Rectangle 4"/>
          <p:cNvSpPr>
            <a:spLocks noGrp="1" noChangeArrowheads="1"/>
          </p:cNvSpPr>
          <p:nvPr>
            <p:ph type="body" sz="half" idx="1"/>
          </p:nvPr>
        </p:nvSpPr>
        <p:spPr>
          <a:xfrm>
            <a:off x="1752600" y="1371600"/>
            <a:ext cx="3810000" cy="4724400"/>
          </a:xfrm>
        </p:spPr>
        <p:txBody>
          <a:bodyPr/>
          <a:lstStyle/>
          <a:p>
            <a:pPr eaLnBrk="1" hangingPunct="1">
              <a:lnSpc>
                <a:spcPct val="80000"/>
              </a:lnSpc>
            </a:pPr>
            <a:r>
              <a:rPr lang="en-US" altLang="x-none" sz="2400" dirty="0">
                <a:ea typeface="ＭＳ Ｐゴシック" charset="-128"/>
              </a:rPr>
              <a:t>Magnitude is huge</a:t>
            </a:r>
          </a:p>
          <a:p>
            <a:pPr eaLnBrk="1" hangingPunct="1">
              <a:lnSpc>
                <a:spcPct val="80000"/>
              </a:lnSpc>
            </a:pPr>
            <a:r>
              <a:rPr lang="en-US" altLang="x-none" sz="2400" dirty="0">
                <a:ea typeface="ＭＳ Ｐゴシック" charset="-128"/>
              </a:rPr>
              <a:t>Shape: Given/new</a:t>
            </a:r>
          </a:p>
          <a:p>
            <a:pPr lvl="1" eaLnBrk="1" hangingPunct="1">
              <a:lnSpc>
                <a:spcPct val="80000"/>
              </a:lnSpc>
            </a:pPr>
            <a:r>
              <a:rPr lang="en-US" altLang="x-none" sz="2000" dirty="0">
                <a:ea typeface="ＭＳ Ｐゴシック" charset="-128"/>
              </a:rPr>
              <a:t>1</a:t>
            </a:r>
            <a:r>
              <a:rPr lang="en-US" altLang="x-none" sz="2000" baseline="30000" dirty="0">
                <a:ea typeface="ＭＳ Ｐゴシック" charset="-128"/>
              </a:rPr>
              <a:t>st</a:t>
            </a:r>
            <a:r>
              <a:rPr lang="en-US" altLang="x-none" sz="2000" dirty="0">
                <a:ea typeface="ＭＳ Ｐゴシック" charset="-128"/>
              </a:rPr>
              <a:t> mention: marked</a:t>
            </a:r>
          </a:p>
          <a:p>
            <a:pPr lvl="2" eaLnBrk="1" hangingPunct="1">
              <a:lnSpc>
                <a:spcPct val="80000"/>
              </a:lnSpc>
            </a:pPr>
            <a:r>
              <a:rPr lang="en-US" altLang="x-none" sz="1800" dirty="0">
                <a:ea typeface="ＭＳ Ｐゴシック" charset="-128"/>
              </a:rPr>
              <a:t>Surprising (low </a:t>
            </a:r>
            <a:r>
              <a:rPr lang="en-US" altLang="x-none" sz="1800" dirty="0" err="1">
                <a:ea typeface="ＭＳ Ｐゴシック" charset="-128"/>
              </a:rPr>
              <a:t>prob</a:t>
            </a:r>
            <a:r>
              <a:rPr lang="en-US" altLang="x-none" sz="1800" dirty="0">
                <a:ea typeface="ＭＳ Ｐゴシック" charset="-128"/>
              </a:rPr>
              <a:t>)</a:t>
            </a:r>
          </a:p>
          <a:p>
            <a:pPr lvl="2" eaLnBrk="1" hangingPunct="1">
              <a:lnSpc>
                <a:spcPct val="80000"/>
              </a:lnSpc>
            </a:pPr>
            <a:r>
              <a:rPr lang="en-US" altLang="x-none" sz="1800" dirty="0">
                <a:ea typeface="ＭＳ Ｐゴシック" charset="-128"/>
              </a:rPr>
              <a:t>Depends on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2</a:t>
            </a:r>
            <a:r>
              <a:rPr lang="en-US" altLang="x-none" sz="2000" baseline="30000" dirty="0">
                <a:ea typeface="ＭＳ Ｐゴシック" charset="-128"/>
              </a:rPr>
              <a:t>nd</a:t>
            </a:r>
            <a:r>
              <a:rPr lang="en-US" altLang="x-none" sz="2000" dirty="0">
                <a:ea typeface="ＭＳ Ｐゴシック" charset="-128"/>
              </a:rPr>
              <a:t>: unmarked</a:t>
            </a:r>
          </a:p>
          <a:p>
            <a:pPr lvl="2" eaLnBrk="1" hangingPunct="1">
              <a:lnSpc>
                <a:spcPct val="80000"/>
              </a:lnSpc>
            </a:pPr>
            <a:r>
              <a:rPr lang="en-US" altLang="x-none" sz="1800" dirty="0">
                <a:ea typeface="ＭＳ Ｐゴシック" charset="-128"/>
              </a:rPr>
              <a:t>Less surprising</a:t>
            </a:r>
          </a:p>
          <a:p>
            <a:pPr lvl="2" eaLnBrk="1" hangingPunct="1">
              <a:lnSpc>
                <a:spcPct val="80000"/>
              </a:lnSpc>
            </a:pPr>
            <a:r>
              <a:rPr lang="en-US" altLang="x-none" sz="1800" dirty="0">
                <a:ea typeface="ＭＳ Ｐゴシック" charset="-128"/>
              </a:rPr>
              <a:t>Independent of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Priming: </a:t>
            </a:r>
          </a:p>
          <a:p>
            <a:pPr lvl="2" eaLnBrk="1" hangingPunct="1">
              <a:lnSpc>
                <a:spcPct val="80000"/>
              </a:lnSpc>
            </a:pPr>
            <a:r>
              <a:rPr lang="en-US" altLang="x-none" sz="1800" dirty="0">
                <a:ea typeface="ＭＳ Ｐゴシック" charset="-128"/>
              </a:rPr>
              <a:t>“a little bit” marked</a:t>
            </a:r>
          </a:p>
        </p:txBody>
      </p:sp>
      <p:sp>
        <p:nvSpPr>
          <p:cNvPr id="225285" name="Line 5"/>
          <p:cNvSpPr>
            <a:spLocks noChangeShapeType="1"/>
          </p:cNvSpPr>
          <p:nvPr/>
        </p:nvSpPr>
        <p:spPr bwMode="auto">
          <a:xfrm>
            <a:off x="4907989" y="2362200"/>
            <a:ext cx="2407211" cy="1752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6" name="Line 6"/>
          <p:cNvSpPr>
            <a:spLocks noChangeShapeType="1"/>
          </p:cNvSpPr>
          <p:nvPr/>
        </p:nvSpPr>
        <p:spPr bwMode="auto">
          <a:xfrm flipV="1">
            <a:off x="4703844" y="3276600"/>
            <a:ext cx="1544556"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7" name="Line 7"/>
          <p:cNvSpPr>
            <a:spLocks noChangeShapeType="1"/>
          </p:cNvSpPr>
          <p:nvPr/>
        </p:nvSpPr>
        <p:spPr bwMode="auto">
          <a:xfrm>
            <a:off x="6629400" y="2286000"/>
            <a:ext cx="0" cy="22098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5288" name="Line 8"/>
          <p:cNvSpPr>
            <a:spLocks noChangeShapeType="1"/>
          </p:cNvSpPr>
          <p:nvPr/>
        </p:nvSpPr>
        <p:spPr bwMode="auto">
          <a:xfrm flipV="1">
            <a:off x="4142445" y="2286000"/>
            <a:ext cx="2266861" cy="8969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2159702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284">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225287"/>
                                        </p:tgtEl>
                                        <p:attrNameLst>
                                          <p:attrName>style.visibility</p:attrName>
                                        </p:attrNameLst>
                                      </p:cBhvr>
                                      <p:to>
                                        <p:strVal val="visible"/>
                                      </p:to>
                                    </p:set>
                                    <p:animEffect transition="in" filter="slide(fromBottom)">
                                      <p:cBhvr>
                                        <p:cTn id="10" dur="500"/>
                                        <p:tgtEl>
                                          <p:spTgt spid="2252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28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28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28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284">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2" presetClass="entr" presetSubtype="4" fill="hold" grpId="0" nodeType="afterEffect">
                                  <p:stCondLst>
                                    <p:cond delay="0"/>
                                  </p:stCondLst>
                                  <p:childTnLst>
                                    <p:set>
                                      <p:cBhvr>
                                        <p:cTn id="23" dur="1" fill="hold">
                                          <p:stCondLst>
                                            <p:cond delay="0"/>
                                          </p:stCondLst>
                                        </p:cTn>
                                        <p:tgtEl>
                                          <p:spTgt spid="225285"/>
                                        </p:tgtEl>
                                        <p:attrNameLst>
                                          <p:attrName>style.visibility</p:attrName>
                                        </p:attrNameLst>
                                      </p:cBhvr>
                                      <p:to>
                                        <p:strVal val="visible"/>
                                      </p:to>
                                    </p:set>
                                    <p:animEffect transition="in" filter="slide(fromBottom)">
                                      <p:cBhvr>
                                        <p:cTn id="24" dur="500"/>
                                        <p:tgtEl>
                                          <p:spTgt spid="2252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528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28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5284">
                                            <p:txEl>
                                              <p:pRg st="7" end="7"/>
                                            </p:txEl>
                                          </p:spTgt>
                                        </p:tgtEl>
                                        <p:attrNameLst>
                                          <p:attrName>style.visibility</p:attrName>
                                        </p:attrNameLst>
                                      </p:cBhvr>
                                      <p:to>
                                        <p:strVal val="visible"/>
                                      </p:to>
                                    </p:set>
                                  </p:childTnLst>
                                </p:cTn>
                              </p:par>
                            </p:childTnLst>
                          </p:cTn>
                        </p:par>
                        <p:par>
                          <p:cTn id="33" fill="hold" nodeType="afterGroup">
                            <p:stCondLst>
                              <p:cond delay="0"/>
                            </p:stCondLst>
                            <p:childTnLst>
                              <p:par>
                                <p:cTn id="34" presetID="12" presetClass="entr" presetSubtype="4" fill="hold" grpId="0" nodeType="afterEffect">
                                  <p:stCondLst>
                                    <p:cond delay="0"/>
                                  </p:stCondLst>
                                  <p:childTnLst>
                                    <p:set>
                                      <p:cBhvr>
                                        <p:cTn id="35" dur="1" fill="hold">
                                          <p:stCondLst>
                                            <p:cond delay="0"/>
                                          </p:stCondLst>
                                        </p:cTn>
                                        <p:tgtEl>
                                          <p:spTgt spid="225288"/>
                                        </p:tgtEl>
                                        <p:attrNameLst>
                                          <p:attrName>style.visibility</p:attrName>
                                        </p:attrNameLst>
                                      </p:cBhvr>
                                      <p:to>
                                        <p:strVal val="visible"/>
                                      </p:to>
                                    </p:set>
                                    <p:animEffect transition="in" filter="slide(fromBottom)">
                                      <p:cBhvr>
                                        <p:cTn id="36" dur="500"/>
                                        <p:tgtEl>
                                          <p:spTgt spid="22528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528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5284">
                                            <p:txEl>
                                              <p:pRg st="9" end="9"/>
                                            </p:txEl>
                                          </p:spTgt>
                                        </p:tgtEl>
                                        <p:attrNameLst>
                                          <p:attrName>style.visibility</p:attrName>
                                        </p:attrNameLst>
                                      </p:cBhvr>
                                      <p:to>
                                        <p:strVal val="visible"/>
                                      </p:to>
                                    </p:set>
                                  </p:childTnLst>
                                </p:cTn>
                              </p:par>
                            </p:childTnLst>
                          </p:cTn>
                        </p:par>
                        <p:par>
                          <p:cTn id="43" fill="hold" nodeType="afterGroup">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225286"/>
                                        </p:tgtEl>
                                        <p:attrNameLst>
                                          <p:attrName>style.visibility</p:attrName>
                                        </p:attrNameLst>
                                      </p:cBhvr>
                                      <p:to>
                                        <p:strVal val="visible"/>
                                      </p:to>
                                    </p:set>
                                    <p:animEffect transition="in" filter="slide(fromBottom)">
                                      <p:cBhvr>
                                        <p:cTn id="46" dur="500"/>
                                        <p:tgtEl>
                                          <p:spTgt spid="225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animBg="1"/>
      <p:bldP spid="225286" grpId="0" animBg="1"/>
      <p:bldP spid="225287" grpId="0" animBg="1"/>
      <p:bldP spid="22528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1" name="Oval 3"/>
          <p:cNvSpPr>
            <a:spLocks noChangeArrowheads="1"/>
          </p:cNvSpPr>
          <p:nvPr/>
        </p:nvSpPr>
        <p:spPr bwMode="auto">
          <a:xfrm>
            <a:off x="6858000" y="4998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2" name="Oval 4"/>
          <p:cNvSpPr>
            <a:spLocks noChangeArrowheads="1"/>
          </p:cNvSpPr>
          <p:nvPr/>
        </p:nvSpPr>
        <p:spPr bwMode="auto">
          <a:xfrm>
            <a:off x="2743200" y="3474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3" name="Oval 5"/>
          <p:cNvSpPr>
            <a:spLocks noChangeArrowheads="1"/>
          </p:cNvSpPr>
          <p:nvPr/>
        </p:nvSpPr>
        <p:spPr bwMode="auto">
          <a:xfrm>
            <a:off x="2743200" y="3474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4" name="Oval 6"/>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6" name="Oval 8"/>
          <p:cNvSpPr>
            <a:spLocks noChangeArrowheads="1"/>
          </p:cNvSpPr>
          <p:nvPr/>
        </p:nvSpPr>
        <p:spPr bwMode="auto">
          <a:xfrm>
            <a:off x="6858000" y="4998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371488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slide(fromLeft)">
                                      <p:cBhvr>
                                        <p:cTn id="7" dur="500"/>
                                        <p:tgtEl>
                                          <p:spTgt spid="206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slide(fromRight)">
                                      <p:cBhvr>
                                        <p:cTn id="12" dur="500"/>
                                        <p:tgtEl>
                                          <p:spTgt spid="206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6854"/>
                                        </p:tgtEl>
                                        <p:attrNameLst>
                                          <p:attrName>style.visibility</p:attrName>
                                        </p:attrNameLst>
                                      </p:cBhvr>
                                      <p:to>
                                        <p:strVal val="visible"/>
                                      </p:to>
                                    </p:set>
                                    <p:animEffect transition="in" filter="slide(fromLeft)">
                                      <p:cBhvr>
                                        <p:cTn id="17" dur="500"/>
                                        <p:tgtEl>
                                          <p:spTgt spid="20685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0685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6856"/>
                                        </p:tgtEl>
                                        <p:attrNameLst>
                                          <p:attrName>style.visibility</p:attrName>
                                        </p:attrNameLst>
                                      </p:cBhvr>
                                      <p:to>
                                        <p:strVal val="visible"/>
                                      </p:to>
                                    </p:set>
                                  </p:childTnLst>
                                </p:cTn>
                              </p:par>
                            </p:childTnLst>
                          </p:cTn>
                        </p:par>
                        <p:par>
                          <p:cTn id="22" fill="hold" nodeType="afterGroup">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206855"/>
                                        </p:tgtEl>
                                        <p:attrNameLst>
                                          <p:attrName>style.visibility</p:attrName>
                                        </p:attrNameLst>
                                      </p:cBhvr>
                                      <p:to>
                                        <p:strVal val="visible"/>
                                      </p:to>
                                    </p:set>
                                    <p:animEffect transition="in" filter="slide(fromRight)">
                                      <p:cBhvr>
                                        <p:cTn id="25" dur="500"/>
                                        <p:tgtEl>
                                          <p:spTgt spid="206855"/>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206857"/>
                                        </p:tgtEl>
                                        <p:attrNameLst>
                                          <p:attrName>style.visibility</p:attrName>
                                        </p:attrNameLst>
                                      </p:cBhvr>
                                      <p:to>
                                        <p:strVal val="visible"/>
                                      </p:to>
                                    </p:set>
                                    <p:animEffect transition="in" filter="slide(fromRight)">
                                      <p:cBhvr>
                                        <p:cTn id="28" dur="500"/>
                                        <p:tgtEl>
                                          <p:spTgt spid="206857"/>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06858"/>
                                        </p:tgtEl>
                                        <p:attrNameLst>
                                          <p:attrName>style.visibility</p:attrName>
                                        </p:attrNameLst>
                                      </p:cBhvr>
                                      <p:to>
                                        <p:strVal val="visible"/>
                                      </p:to>
                                    </p:set>
                                    <p:animEffect transition="in" filter="slide(fromRight)">
                                      <p:cBhvr>
                                        <p:cTn id="31" dur="500"/>
                                        <p:tgtEl>
                                          <p:spTgt spid="206858"/>
                                        </p:tgtEl>
                                      </p:cBhvr>
                                    </p:animEffect>
                                  </p:childTnLst>
                                </p:cTn>
                              </p:par>
                              <p:par>
                                <p:cTn id="32" presetID="12" presetClass="entr" presetSubtype="2" fill="hold" grpId="0" nodeType="withEffect">
                                  <p:stCondLst>
                                    <p:cond delay="0"/>
                                  </p:stCondLst>
                                  <p:childTnLst>
                                    <p:set>
                                      <p:cBhvr>
                                        <p:cTn id="33" dur="1" fill="hold">
                                          <p:stCondLst>
                                            <p:cond delay="0"/>
                                          </p:stCondLst>
                                        </p:cTn>
                                        <p:tgtEl>
                                          <p:spTgt spid="206859"/>
                                        </p:tgtEl>
                                        <p:attrNameLst>
                                          <p:attrName>style.visibility</p:attrName>
                                        </p:attrNameLst>
                                      </p:cBhvr>
                                      <p:to>
                                        <p:strVal val="visible"/>
                                      </p:to>
                                    </p:set>
                                    <p:animEffect transition="in" filter="slide(fromRight)">
                                      <p:cBhvr>
                                        <p:cTn id="34" dur="5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P spid="206852" grpId="0" animBg="1"/>
      <p:bldP spid="206853" grpId="0" animBg="1"/>
      <p:bldP spid="206854" grpId="0" animBg="1"/>
      <p:bldP spid="206855" grpId="0" animBg="1"/>
      <p:bldP spid="206856" grpId="0" animBg="1"/>
      <p:bldP spid="206857" grpId="0" animBg="1"/>
      <p:bldP spid="206858" grpId="0" animBg="1"/>
      <p:bldP spid="206859"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ltLang="x-none">
                <a:ea typeface="ＭＳ Ｐゴシック" charset="-128"/>
              </a:rPr>
              <a:t>Adaptation: Method 2</a:t>
            </a:r>
          </a:p>
        </p:txBody>
      </p:sp>
      <p:sp>
        <p:nvSpPr>
          <p:cNvPr id="66564" name="Rectangle 3"/>
          <p:cNvSpPr>
            <a:spLocks noGrp="1" noChangeArrowheads="1"/>
          </p:cNvSpPr>
          <p:nvPr>
            <p:ph type="body" sz="half" idx="1"/>
          </p:nvPr>
        </p:nvSpPr>
        <p:spPr/>
        <p:txBody>
          <a:bodyPr/>
          <a:lstStyle/>
          <a:p>
            <a:pPr eaLnBrk="1" hangingPunct="1"/>
            <a:r>
              <a:rPr lang="en-US" altLang="x-none" dirty="0" err="1">
                <a:ea typeface="ＭＳ Ｐゴシック" charset="-128"/>
              </a:rPr>
              <a:t>Pr</a:t>
            </a:r>
            <a:r>
              <a:rPr lang="en-US" altLang="x-none" dirty="0">
                <a:ea typeface="ＭＳ Ｐゴシック" charset="-128"/>
              </a:rPr>
              <a:t>(+adapt</a:t>
            </a:r>
            <a:r>
              <a:rPr lang="en-US" altLang="x-none" baseline="-25000" dirty="0">
                <a:ea typeface="ＭＳ Ｐゴシック" charset="-128"/>
              </a:rPr>
              <a:t>2</a:t>
            </a:r>
            <a:r>
              <a:rPr lang="en-US" altLang="x-none" dirty="0">
                <a:ea typeface="ＭＳ Ｐゴシック" charset="-128"/>
              </a:rPr>
              <a:t>) </a:t>
            </a:r>
          </a:p>
          <a:p>
            <a:pPr eaLnBrk="1" hangingPunct="1"/>
            <a:endParaRPr lang="en-US" altLang="x-none" dirty="0">
              <a:ea typeface="ＭＳ Ｐゴシック" charset="-128"/>
            </a:endParaRPr>
          </a:p>
          <a:p>
            <a:pPr eaLnBrk="1" hangingPunct="1"/>
            <a:endParaRPr lang="en-US" altLang="x-none" baseline="-25000" dirty="0">
              <a:ea typeface="ＭＳ Ｐゴシック" charset="-128"/>
            </a:endParaRPr>
          </a:p>
          <a:p>
            <a:pPr eaLnBrk="1" hangingPunct="1"/>
            <a:r>
              <a:rPr lang="en-US" altLang="x-none" dirty="0" err="1">
                <a:ea typeface="ＭＳ Ｐゴシック" charset="-128"/>
              </a:rPr>
              <a:t>df</a:t>
            </a:r>
            <a:r>
              <a:rPr lang="en-US" altLang="x-none" baseline="-25000" dirty="0" err="1">
                <a:ea typeface="ＭＳ Ｐゴシック" charset="-128"/>
              </a:rPr>
              <a:t>k</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number of docs that</a:t>
            </a:r>
          </a:p>
          <a:p>
            <a:pPr lvl="1" eaLnBrk="1" hangingPunct="1"/>
            <a:r>
              <a:rPr lang="en-US" altLang="x-none" dirty="0">
                <a:ea typeface="ＭＳ Ｐゴシック" charset="-128"/>
              </a:rPr>
              <a:t>mention word </a:t>
            </a:r>
            <a:r>
              <a:rPr lang="en-US" altLang="x-none" i="1" dirty="0">
                <a:ea typeface="ＭＳ Ｐゴシック" charset="-128"/>
              </a:rPr>
              <a:t>w</a:t>
            </a:r>
          </a:p>
          <a:p>
            <a:pPr lvl="1" eaLnBrk="1" hangingPunct="1"/>
            <a:r>
              <a:rPr lang="en-US" altLang="x-none" dirty="0">
                <a:ea typeface="ＭＳ Ｐゴシック" charset="-128"/>
              </a:rPr>
              <a:t>at least </a:t>
            </a:r>
            <a:r>
              <a:rPr lang="en-US" altLang="x-none" i="1" dirty="0">
                <a:ea typeface="ＭＳ Ｐゴシック" charset="-128"/>
              </a:rPr>
              <a:t>k</a:t>
            </a:r>
            <a:r>
              <a:rPr lang="en-US" altLang="x-none" dirty="0">
                <a:ea typeface="ＭＳ Ｐゴシック" charset="-128"/>
              </a:rPr>
              <a:t> times</a:t>
            </a:r>
          </a:p>
          <a:p>
            <a:pPr eaLnBrk="1" hangingPunct="1"/>
            <a:r>
              <a:rPr lang="en-US" altLang="x-none" dirty="0">
                <a:ea typeface="ＭＳ Ｐゴシック" charset="-128"/>
              </a:rPr>
              <a:t>df</a:t>
            </a:r>
            <a:r>
              <a:rPr lang="en-US" altLang="x-none" baseline="-25000" dirty="0">
                <a:ea typeface="ＭＳ Ｐゴシック" charset="-128"/>
              </a:rPr>
              <a:t>1</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standard </a:t>
            </a:r>
            <a:r>
              <a:rPr lang="en-US" altLang="x-none" dirty="0" err="1">
                <a:ea typeface="ＭＳ Ｐゴシック" charset="-128"/>
              </a:rPr>
              <a:t>def</a:t>
            </a:r>
            <a:r>
              <a:rPr lang="en-US" altLang="x-none" dirty="0">
                <a:ea typeface="ＭＳ Ｐゴシック" charset="-128"/>
              </a:rPr>
              <a:t> of document </a:t>
            </a:r>
            <a:r>
              <a:rPr lang="en-US" altLang="x-none" dirty="0" err="1">
                <a:ea typeface="ＭＳ Ｐゴシック" charset="-128"/>
              </a:rPr>
              <a:t>freq</a:t>
            </a:r>
            <a:r>
              <a:rPr lang="en-US" altLang="x-none" dirty="0">
                <a:ea typeface="ＭＳ Ｐゴシック" charset="-128"/>
              </a:rPr>
              <a:t> (</a:t>
            </a:r>
            <a:r>
              <a:rPr lang="en-US" altLang="x-none" dirty="0" err="1">
                <a:ea typeface="ＭＳ Ｐゴシック" charset="-128"/>
              </a:rPr>
              <a:t>df</a:t>
            </a:r>
            <a:r>
              <a:rPr lang="en-US" altLang="x-none" dirty="0">
                <a:ea typeface="ＭＳ Ｐゴシック" charset="-128"/>
              </a:rPr>
              <a:t>)</a:t>
            </a:r>
          </a:p>
          <a:p>
            <a:pPr eaLnBrk="1" hangingPunct="1"/>
            <a:endParaRPr lang="en-US" altLang="x-none" dirty="0">
              <a:ea typeface="ＭＳ Ｐゴシック" charset="-128"/>
            </a:endParaRPr>
          </a:p>
        </p:txBody>
      </p:sp>
      <p:pic>
        <p:nvPicPr>
          <p:cNvPr id="66565"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1143" t="6857" r="10857" b="9334"/>
          <a:stretch>
            <a:fillRect/>
          </a:stretch>
        </p:blipFill>
        <p:spPr>
          <a:xfrm>
            <a:off x="5943600" y="954331"/>
            <a:ext cx="5993098" cy="4490796"/>
          </a:xfrm>
          <a:noFill/>
        </p:spPr>
      </p:pic>
      <p:graphicFrame>
        <p:nvGraphicFramePr>
          <p:cNvPr id="66562" name="Object 2"/>
          <p:cNvGraphicFramePr>
            <a:graphicFrameLocks noGrp="1" noChangeAspect="1"/>
          </p:cNvGraphicFramePr>
          <p:nvPr>
            <p:ph sz="quarter" idx="3"/>
          </p:nvPr>
        </p:nvGraphicFramePr>
        <p:xfrm>
          <a:off x="1236171" y="1997173"/>
          <a:ext cx="3281363" cy="1073150"/>
        </p:xfrm>
        <a:graphic>
          <a:graphicData uri="http://schemas.openxmlformats.org/presentationml/2006/ole">
            <mc:AlternateContent xmlns:mc="http://schemas.openxmlformats.org/markup-compatibility/2006">
              <mc:Choice xmlns:v="urn:schemas-microsoft-com:vml" Requires="v">
                <p:oleObj name="Equation" r:id="rId4" imgW="1320480" imgH="431640" progId="Equation.3">
                  <p:embed/>
                </p:oleObj>
              </mc:Choice>
              <mc:Fallback>
                <p:oleObj name="Equation" r:id="rId4" imgW="1320480" imgH="431640" progId="Equation.3">
                  <p:embed/>
                  <p:pic>
                    <p:nvPicPr>
                      <p:cNvPr id="665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171" y="1997173"/>
                        <a:ext cx="3281363"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9619645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x-none" sz="4000">
                <a:ea typeface="ＭＳ Ｐゴシック" charset="-128"/>
              </a:rPr>
              <a:t>Pr(+adapt</a:t>
            </a:r>
            <a:r>
              <a:rPr lang="en-US" altLang="x-none" sz="4000" baseline="-25000">
                <a:ea typeface="ＭＳ Ｐゴシック" charset="-128"/>
              </a:rPr>
              <a:t>1</a:t>
            </a:r>
            <a:r>
              <a:rPr lang="en-US" altLang="x-none" sz="4000">
                <a:ea typeface="ＭＳ Ｐゴシック" charset="-128"/>
              </a:rPr>
              <a:t>) ≈ Pr(+adapt</a:t>
            </a:r>
            <a:r>
              <a:rPr lang="en-US" altLang="x-none" sz="4000" baseline="-25000">
                <a:ea typeface="ＭＳ Ｐゴシック" charset="-128"/>
              </a:rPr>
              <a:t>2</a:t>
            </a:r>
            <a:r>
              <a:rPr lang="en-US" altLang="x-none" sz="4000">
                <a:ea typeface="ＭＳ Ｐゴシック" charset="-128"/>
              </a:rPr>
              <a:t>)</a:t>
            </a:r>
            <a:br>
              <a:rPr lang="en-US" altLang="x-none" sz="4000">
                <a:ea typeface="ＭＳ Ｐゴシック" charset="-128"/>
              </a:rPr>
            </a:br>
            <a:r>
              <a:rPr lang="en-US" altLang="x-none" sz="2800">
                <a:ea typeface="ＭＳ Ｐゴシック" charset="-128"/>
              </a:rPr>
              <a:t>Within factors of 2-3 (as opposed to 10-1000)</a:t>
            </a:r>
          </a:p>
        </p:txBody>
      </p:sp>
      <p:pic>
        <p:nvPicPr>
          <p:cNvPr id="6861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6572" t="8095" r="10571" b="11905"/>
          <a:stretch>
            <a:fillRect/>
          </a:stretch>
        </p:blipFill>
        <p:spPr>
          <a:xfrm>
            <a:off x="1981200" y="2349501"/>
            <a:ext cx="4038600" cy="3027363"/>
          </a:xfrm>
          <a:noFill/>
        </p:spPr>
      </p:pic>
      <p:pic>
        <p:nvPicPr>
          <p:cNvPr id="68612"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143" t="6857" r="10857" b="9334"/>
          <a:stretch>
            <a:fillRect/>
          </a:stretch>
        </p:blipFill>
        <p:spPr>
          <a:xfrm>
            <a:off x="6172200" y="2349501"/>
            <a:ext cx="4038600" cy="3027363"/>
          </a:xfrm>
        </p:spPr>
      </p:pic>
      <p:sp>
        <p:nvSpPr>
          <p:cNvPr id="231429" name="Line 5"/>
          <p:cNvSpPr>
            <a:spLocks noChangeShapeType="1"/>
          </p:cNvSpPr>
          <p:nvPr/>
        </p:nvSpPr>
        <p:spPr bwMode="auto">
          <a:xfrm>
            <a:off x="4876800" y="4267200"/>
            <a:ext cx="27432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31430" name="Line 6"/>
          <p:cNvSpPr>
            <a:spLocks noChangeShapeType="1"/>
          </p:cNvSpPr>
          <p:nvPr/>
        </p:nvSpPr>
        <p:spPr bwMode="auto">
          <a:xfrm>
            <a:off x="6096000" y="3048000"/>
            <a:ext cx="609600" cy="76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1431" name="AutoShape 7"/>
          <p:cNvSpPr>
            <a:spLocks noChangeArrowheads="1"/>
          </p:cNvSpPr>
          <p:nvPr/>
        </p:nvSpPr>
        <p:spPr bwMode="auto">
          <a:xfrm>
            <a:off x="5715000" y="1600200"/>
            <a:ext cx="1455738" cy="406400"/>
          </a:xfrm>
          <a:prstGeom prst="wedgeRectCallout">
            <a:avLst>
              <a:gd name="adj1" fmla="val 49347"/>
              <a:gd name="adj2" fmla="val 242579"/>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3</a:t>
            </a:r>
            <a:r>
              <a:rPr lang="en-US" altLang="x-none" sz="2000" baseline="30000"/>
              <a:t>rd</a:t>
            </a:r>
            <a:r>
              <a:rPr lang="en-US" altLang="x-none" sz="2000"/>
              <a:t> mention</a:t>
            </a:r>
          </a:p>
        </p:txBody>
      </p:sp>
      <p:sp>
        <p:nvSpPr>
          <p:cNvPr id="231432" name="AutoShape 8"/>
          <p:cNvSpPr>
            <a:spLocks noChangeArrowheads="1"/>
          </p:cNvSpPr>
          <p:nvPr/>
        </p:nvSpPr>
        <p:spPr bwMode="auto">
          <a:xfrm>
            <a:off x="1828800" y="2133600"/>
            <a:ext cx="1055688" cy="406400"/>
          </a:xfrm>
          <a:prstGeom prst="wedgeRectCallout">
            <a:avLst>
              <a:gd name="adj1" fmla="val 100074"/>
              <a:gd name="adj2" fmla="val 319921"/>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Priming</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079414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slide(fromBottom)">
                                      <p:cBhvr>
                                        <p:cTn id="7" dur="500"/>
                                        <p:tgtEl>
                                          <p:spTgt spid="231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31430"/>
                                        </p:tgtEl>
                                        <p:attrNameLst>
                                          <p:attrName>style.visibility</p:attrName>
                                        </p:attrNameLst>
                                      </p:cBhvr>
                                      <p:to>
                                        <p:strVal val="visible"/>
                                      </p:to>
                                    </p:set>
                                    <p:animEffect transition="in" filter="slide(fromTop)">
                                      <p:cBhvr>
                                        <p:cTn id="12" dur="500"/>
                                        <p:tgtEl>
                                          <p:spTgt spid="2314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31432"/>
                                        </p:tgtEl>
                                        <p:attrNameLst>
                                          <p:attrName>style.visibility</p:attrName>
                                        </p:attrNameLst>
                                      </p:cBhvr>
                                      <p:to>
                                        <p:strVal val="visible"/>
                                      </p:to>
                                    </p:set>
                                    <p:animEffect transition="in" filter="slide(fromLeft)">
                                      <p:cBhvr>
                                        <p:cTn id="17" dur="500"/>
                                        <p:tgtEl>
                                          <p:spTgt spid="231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231431"/>
                                        </p:tgtEl>
                                        <p:attrNameLst>
                                          <p:attrName>style.visibility</p:attrName>
                                        </p:attrNameLst>
                                      </p:cBhvr>
                                      <p:to>
                                        <p:strVal val="visible"/>
                                      </p:to>
                                    </p:set>
                                    <p:animEffect transition="in" filter="slide(fromRight)">
                                      <p:cBhvr>
                                        <p:cTn id="22" dur="500"/>
                                        <p:tgtEl>
                                          <p:spTgt spid="23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animBg="1"/>
      <p:bldP spid="231430" grpId="0" animBg="1"/>
      <p:bldP spid="231431" grpId="0" animBg="1" autoUpdateAnimBg="0"/>
      <p:bldP spid="231432"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54C7-8F25-5759-4BD1-6C342CC7076B}"/>
              </a:ext>
            </a:extLst>
          </p:cNvPr>
          <p:cNvSpPr>
            <a:spLocks noGrp="1"/>
          </p:cNvSpPr>
          <p:nvPr>
            <p:ph type="title"/>
          </p:nvPr>
        </p:nvSpPr>
        <p:spPr/>
        <p:txBody>
          <a:bodyPr/>
          <a:lstStyle/>
          <a:p>
            <a:r>
              <a:rPr lang="en-US" dirty="0"/>
              <a:t>Challenges for IID: Freq depends on many hidden variables (genre, topic, author, etc.)</a:t>
            </a:r>
          </a:p>
        </p:txBody>
      </p:sp>
      <p:pic>
        <p:nvPicPr>
          <p:cNvPr id="9" name="Content Placeholder 8" descr="A screenshot of a graph&#10;&#10;Description automatically generated">
            <a:extLst>
              <a:ext uri="{FF2B5EF4-FFF2-40B4-BE49-F238E27FC236}">
                <a16:creationId xmlns:a16="http://schemas.microsoft.com/office/drawing/2014/main" id="{FDDBFD1B-5868-6CA2-28CF-4D3B09D5517A}"/>
              </a:ext>
            </a:extLst>
          </p:cNvPr>
          <p:cNvPicPr>
            <a:picLocks noGrp="1" noChangeAspect="1"/>
          </p:cNvPicPr>
          <p:nvPr>
            <p:ph sz="half" idx="1"/>
          </p:nvPr>
        </p:nvPicPr>
        <p:blipFill rotWithShape="1">
          <a:blip r:embed="rId2"/>
          <a:srcRect b="51727"/>
          <a:stretch/>
        </p:blipFill>
        <p:spPr>
          <a:xfrm>
            <a:off x="584665" y="1943632"/>
            <a:ext cx="5747226" cy="3191075"/>
          </a:xfrm>
        </p:spPr>
      </p:pic>
      <p:sp>
        <p:nvSpPr>
          <p:cNvPr id="5" name="Date Placeholder 4">
            <a:extLst>
              <a:ext uri="{FF2B5EF4-FFF2-40B4-BE49-F238E27FC236}">
                <a16:creationId xmlns:a16="http://schemas.microsoft.com/office/drawing/2014/main" id="{DC503CA3-7FA6-43FF-7F03-98A42F470DB0}"/>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2D9DF881-A9BF-7DC6-EA97-E26C1D3865FD}"/>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5AEF1C6-A78F-EFA3-EC9D-095D5A7290CF}"/>
              </a:ext>
            </a:extLst>
          </p:cNvPr>
          <p:cNvSpPr>
            <a:spLocks noGrp="1"/>
          </p:cNvSpPr>
          <p:nvPr>
            <p:ph type="sldNum" sz="quarter" idx="12"/>
          </p:nvPr>
        </p:nvSpPr>
        <p:spPr/>
        <p:txBody>
          <a:bodyPr/>
          <a:lstStyle/>
          <a:p>
            <a:fld id="{968D9EE9-F5CC-E840-B721-2FE4EA623452}" type="slidenum">
              <a:rPr lang="en-US" smtClean="0"/>
              <a:t>92</a:t>
            </a:fld>
            <a:endParaRPr lang="en-US"/>
          </a:p>
        </p:txBody>
      </p:sp>
      <p:pic>
        <p:nvPicPr>
          <p:cNvPr id="14" name="Content Placeholder 8" descr="A screenshot of a graph&#10;&#10;Description automatically generated">
            <a:extLst>
              <a:ext uri="{FF2B5EF4-FFF2-40B4-BE49-F238E27FC236}">
                <a16:creationId xmlns:a16="http://schemas.microsoft.com/office/drawing/2014/main" id="{EE35B0EF-C16A-6738-8947-02EAE3F4113C}"/>
              </a:ext>
            </a:extLst>
          </p:cNvPr>
          <p:cNvPicPr>
            <a:picLocks noGrp="1" noChangeAspect="1"/>
          </p:cNvPicPr>
          <p:nvPr>
            <p:ph sz="half" idx="2"/>
          </p:nvPr>
        </p:nvPicPr>
        <p:blipFill rotWithShape="1">
          <a:blip r:embed="rId2"/>
          <a:srcRect t="50771"/>
          <a:stretch/>
        </p:blipFill>
        <p:spPr>
          <a:xfrm>
            <a:off x="6331891" y="2058731"/>
            <a:ext cx="5432463" cy="3075976"/>
          </a:xfrm>
        </p:spPr>
      </p:pic>
    </p:spTree>
    <p:extLst>
      <p:ext uri="{BB962C8B-B14F-4D97-AF65-F5344CB8AC3E}">
        <p14:creationId xmlns:p14="http://schemas.microsoft.com/office/powerpoint/2010/main" val="4268992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C503CA3-7FA6-43FF-7F03-98A42F470DB0}"/>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2D9DF881-A9BF-7DC6-EA97-E26C1D3865FD}"/>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5AEF1C6-A78F-EFA3-EC9D-095D5A7290CF}"/>
              </a:ext>
            </a:extLst>
          </p:cNvPr>
          <p:cNvSpPr>
            <a:spLocks noGrp="1"/>
          </p:cNvSpPr>
          <p:nvPr>
            <p:ph type="sldNum" sz="quarter" idx="12"/>
          </p:nvPr>
        </p:nvSpPr>
        <p:spPr/>
        <p:txBody>
          <a:bodyPr/>
          <a:lstStyle/>
          <a:p>
            <a:fld id="{968D9EE9-F5CC-E840-B721-2FE4EA623452}" type="slidenum">
              <a:rPr lang="en-US" smtClean="0"/>
              <a:t>93</a:t>
            </a:fld>
            <a:endParaRPr lang="en-US"/>
          </a:p>
        </p:txBody>
      </p:sp>
      <p:pic>
        <p:nvPicPr>
          <p:cNvPr id="11" name="Content Placeholder 10" descr="A screenshot of a book&#10;&#10;Description automatically generated">
            <a:extLst>
              <a:ext uri="{FF2B5EF4-FFF2-40B4-BE49-F238E27FC236}">
                <a16:creationId xmlns:a16="http://schemas.microsoft.com/office/drawing/2014/main" id="{9D0BFF4E-B9B4-16BA-8F78-C5FBB681E130}"/>
              </a:ext>
            </a:extLst>
          </p:cNvPr>
          <p:cNvPicPr>
            <a:picLocks noGrp="1" noChangeAspect="1"/>
          </p:cNvPicPr>
          <p:nvPr>
            <p:ph sz="half" idx="4294967295"/>
          </p:nvPr>
        </p:nvPicPr>
        <p:blipFill rotWithShape="1">
          <a:blip r:embed="rId2"/>
          <a:srcRect b="51874"/>
          <a:stretch/>
        </p:blipFill>
        <p:spPr>
          <a:xfrm>
            <a:off x="3614391" y="712515"/>
            <a:ext cx="8196078" cy="5713863"/>
          </a:xfrm>
        </p:spPr>
      </p:pic>
      <p:pic>
        <p:nvPicPr>
          <p:cNvPr id="8" name="Content Placeholder 8" descr="A screenshot of a graph&#10;&#10;Description automatically generated">
            <a:extLst>
              <a:ext uri="{FF2B5EF4-FFF2-40B4-BE49-F238E27FC236}">
                <a16:creationId xmlns:a16="http://schemas.microsoft.com/office/drawing/2014/main" id="{CFD51C87-2918-E55C-CE39-D844210B072F}"/>
              </a:ext>
            </a:extLst>
          </p:cNvPr>
          <p:cNvPicPr>
            <a:picLocks noChangeAspect="1"/>
          </p:cNvPicPr>
          <p:nvPr/>
        </p:nvPicPr>
        <p:blipFill rotWithShape="1">
          <a:blip r:embed="rId3"/>
          <a:srcRect b="51727"/>
          <a:stretch/>
        </p:blipFill>
        <p:spPr>
          <a:xfrm>
            <a:off x="188212" y="136526"/>
            <a:ext cx="4902000" cy="2721774"/>
          </a:xfrm>
          <a:prstGeom prst="rect">
            <a:avLst/>
          </a:prstGeom>
        </p:spPr>
      </p:pic>
      <p:pic>
        <p:nvPicPr>
          <p:cNvPr id="12" name="Picture 11" descr="A screenshot of a web page&#10;&#10;Description automatically generated">
            <a:extLst>
              <a:ext uri="{FF2B5EF4-FFF2-40B4-BE49-F238E27FC236}">
                <a16:creationId xmlns:a16="http://schemas.microsoft.com/office/drawing/2014/main" id="{E482899B-C4FC-40F5-957D-E7A607FE4D46}"/>
              </a:ext>
            </a:extLst>
          </p:cNvPr>
          <p:cNvPicPr>
            <a:picLocks noChangeAspect="1"/>
          </p:cNvPicPr>
          <p:nvPr/>
        </p:nvPicPr>
        <p:blipFill>
          <a:blip r:embed="rId4"/>
          <a:stretch>
            <a:fillRect/>
          </a:stretch>
        </p:blipFill>
        <p:spPr>
          <a:xfrm>
            <a:off x="253643" y="3277134"/>
            <a:ext cx="3593617" cy="3002666"/>
          </a:xfrm>
          <a:prstGeom prst="rect">
            <a:avLst/>
          </a:prstGeom>
        </p:spPr>
      </p:pic>
      <p:sp>
        <p:nvSpPr>
          <p:cNvPr id="16" name="TextBox 15">
            <a:extLst>
              <a:ext uri="{FF2B5EF4-FFF2-40B4-BE49-F238E27FC236}">
                <a16:creationId xmlns:a16="http://schemas.microsoft.com/office/drawing/2014/main" id="{E6E7756D-914B-4263-BF4E-A4568C4432E1}"/>
              </a:ext>
            </a:extLst>
          </p:cNvPr>
          <p:cNvSpPr txBox="1"/>
          <p:nvPr/>
        </p:nvSpPr>
        <p:spPr>
          <a:xfrm>
            <a:off x="107106" y="2907802"/>
            <a:ext cx="4560810" cy="369332"/>
          </a:xfrm>
          <a:prstGeom prst="rect">
            <a:avLst/>
          </a:prstGeom>
          <a:noFill/>
        </p:spPr>
        <p:txBody>
          <a:bodyPr wrap="square">
            <a:spAutoFit/>
          </a:bodyPr>
          <a:lstStyle/>
          <a:p>
            <a:r>
              <a:rPr lang="en-US" dirty="0">
                <a:hlinkClick r:id="rId5"/>
              </a:rPr>
              <a:t>https://doi.org/10.1017/S1351324900000139</a:t>
            </a:r>
            <a:r>
              <a:rPr lang="en-US" dirty="0"/>
              <a:t> </a:t>
            </a:r>
          </a:p>
        </p:txBody>
      </p:sp>
    </p:spTree>
    <p:extLst>
      <p:ext uri="{BB962C8B-B14F-4D97-AF65-F5344CB8AC3E}">
        <p14:creationId xmlns:p14="http://schemas.microsoft.com/office/powerpoint/2010/main" val="3556521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Embeddings</a:t>
            </a:r>
            <a:r>
              <a:rPr lang="en-US" dirty="0"/>
              <a:t>:</a:t>
            </a:r>
            <a:br>
              <a:rPr lang="en-US" dirty="0"/>
            </a:br>
            <a:r>
              <a:rPr lang="en-US" dirty="0"/>
              <a:t>Similarity of docs/words ≈ cos (dot product)</a:t>
            </a:r>
          </a:p>
        </p:txBody>
      </p:sp>
      <p:pic>
        <p:nvPicPr>
          <p:cNvPr id="5" name="Content Placeholder 4"/>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b="51183"/>
          <a:stretch/>
        </p:blipFill>
        <p:spPr>
          <a:xfrm>
            <a:off x="527902" y="1797345"/>
            <a:ext cx="10953946" cy="4565850"/>
          </a:xfrm>
        </p:spPr>
      </p:pic>
      <p:sp>
        <p:nvSpPr>
          <p:cNvPr id="9" name="Date Placeholder 8"/>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2951366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48817"/>
          <a:stretch/>
        </p:blipFill>
        <p:spPr>
          <a:xfrm>
            <a:off x="160254" y="409428"/>
            <a:ext cx="11923727" cy="5208947"/>
          </a:xfr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79763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5656082"/>
            <a:ext cx="6490444" cy="1168697"/>
          </a:xfrm>
        </p:spPr>
      </p:pic>
      <p:sp>
        <p:nvSpPr>
          <p:cNvPr id="2" name="Title 1"/>
          <p:cNvSpPr>
            <a:spLocks noGrp="1"/>
          </p:cNvSpPr>
          <p:nvPr>
            <p:ph type="title"/>
          </p:nvPr>
        </p:nvSpPr>
        <p:spPr/>
        <p:txBody>
          <a:bodyPr>
            <a:noAutofit/>
          </a:bodyPr>
          <a:lstStyle/>
          <a:p>
            <a:r>
              <a:rPr lang="en-US" sz="3200" dirty="0"/>
              <a:t>LSA/LSI: Latent Semantic Analysis/Indexing</a:t>
            </a:r>
            <a:br>
              <a:rPr lang="en-US" sz="3200" dirty="0"/>
            </a:br>
            <a:r>
              <a:rPr lang="en-US" sz="3200" dirty="0"/>
              <a:t>SVD: Singular Value Decomposition</a:t>
            </a:r>
            <a:br>
              <a:rPr lang="en-US" sz="3200" dirty="0"/>
            </a:br>
            <a:r>
              <a:rPr lang="en-US" sz="3200" dirty="0"/>
              <a:t>PCA: Principal Component Analysis</a:t>
            </a:r>
          </a:p>
        </p:txBody>
      </p:sp>
      <p:graphicFrame>
        <p:nvGraphicFramePr>
          <p:cNvPr id="14" name="Content Placeholder 13"/>
          <p:cNvGraphicFramePr>
            <a:graphicFrameLocks noGrp="1"/>
          </p:cNvGraphicFramePr>
          <p:nvPr>
            <p:ph sz="half" idx="1"/>
          </p:nvPr>
        </p:nvGraphicFramePr>
        <p:xfrm>
          <a:off x="5844473" y="1771971"/>
          <a:ext cx="6118142" cy="4119786"/>
        </p:xfrm>
        <a:graphic>
          <a:graphicData uri="http://schemas.openxmlformats.org/drawingml/2006/table">
            <a:tbl>
              <a:tblPr>
                <a:tableStyleId>{5C22544A-7EE6-4342-B048-85BDC9FD1C3A}</a:tableStyleId>
              </a:tblPr>
              <a:tblGrid>
                <a:gridCol w="1138406">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553304">
                  <a:extLst>
                    <a:ext uri="{9D8B030D-6E8A-4147-A177-3AD203B41FA5}">
                      <a16:colId xmlns:a16="http://schemas.microsoft.com/office/drawing/2014/main" val="20002"/>
                    </a:ext>
                  </a:extLst>
                </a:gridCol>
                <a:gridCol w="553304">
                  <a:extLst>
                    <a:ext uri="{9D8B030D-6E8A-4147-A177-3AD203B41FA5}">
                      <a16:colId xmlns:a16="http://schemas.microsoft.com/office/drawing/2014/main" val="20003"/>
                    </a:ext>
                  </a:extLst>
                </a:gridCol>
                <a:gridCol w="553304">
                  <a:extLst>
                    <a:ext uri="{9D8B030D-6E8A-4147-A177-3AD203B41FA5}">
                      <a16:colId xmlns:a16="http://schemas.microsoft.com/office/drawing/2014/main" val="20004"/>
                    </a:ext>
                  </a:extLst>
                </a:gridCol>
                <a:gridCol w="553304">
                  <a:extLst>
                    <a:ext uri="{9D8B030D-6E8A-4147-A177-3AD203B41FA5}">
                      <a16:colId xmlns:a16="http://schemas.microsoft.com/office/drawing/2014/main" val="20005"/>
                    </a:ext>
                  </a:extLst>
                </a:gridCol>
                <a:gridCol w="553304">
                  <a:extLst>
                    <a:ext uri="{9D8B030D-6E8A-4147-A177-3AD203B41FA5}">
                      <a16:colId xmlns:a16="http://schemas.microsoft.com/office/drawing/2014/main" val="20006"/>
                    </a:ext>
                  </a:extLst>
                </a:gridCol>
                <a:gridCol w="553304">
                  <a:extLst>
                    <a:ext uri="{9D8B030D-6E8A-4147-A177-3AD203B41FA5}">
                      <a16:colId xmlns:a16="http://schemas.microsoft.com/office/drawing/2014/main" val="20007"/>
                    </a:ext>
                  </a:extLst>
                </a:gridCol>
                <a:gridCol w="553304">
                  <a:extLst>
                    <a:ext uri="{9D8B030D-6E8A-4147-A177-3AD203B41FA5}">
                      <a16:colId xmlns:a16="http://schemas.microsoft.com/office/drawing/2014/main" val="20008"/>
                    </a:ext>
                  </a:extLst>
                </a:gridCol>
                <a:gridCol w="553304">
                  <a:extLst>
                    <a:ext uri="{9D8B030D-6E8A-4147-A177-3AD203B41FA5}">
                      <a16:colId xmlns:a16="http://schemas.microsoft.com/office/drawing/2014/main" val="20009"/>
                    </a:ext>
                  </a:extLst>
                </a:gridCol>
              </a:tblGrid>
              <a:tr h="324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315558">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315558">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315558">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315558">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315558">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315558">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315558">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315558">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315558">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315558">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315558">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324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mc:AlternateContent xmlns:mc="http://schemas.openxmlformats.org/markup-compatibility/2006" xmlns:a14="http://schemas.microsoft.com/office/drawing/2010/main">
        <mc:Choice Requires="a14">
          <p:sp>
            <p:nvSpPr>
              <p:cNvPr id="9" name="Content Placeholder 3"/>
              <p:cNvSpPr txBox="1">
                <a:spLocks/>
              </p:cNvSpPr>
              <p:nvPr/>
            </p:nvSpPr>
            <p:spPr>
              <a:xfrm>
                <a:off x="990600" y="1978025"/>
                <a:ext cx="4637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 term by doc matrix</a:t>
                </a:r>
              </a:p>
              <a:p>
                <a:pPr lvl="1"/>
                <a14:m>
                  <m:oMath xmlns:m="http://schemas.openxmlformats.org/officeDocument/2006/math">
                    <m:r>
                      <a:rPr lang="en-US" i="1">
                        <a:latin typeface="Cambria Math" charset="0"/>
                      </a:rPr>
                      <m:t>𝑀</m:t>
                    </m:r>
                    <m:r>
                      <a:rPr lang="en-US" i="1">
                        <a:latin typeface="Cambria Math" charset="0"/>
                        <a:ea typeface="Cambria Math" charset="0"/>
                        <a:cs typeface="Cambria Math" charset="0"/>
                      </a:rPr>
                      <m:t>≈</m:t>
                    </m:r>
                    <m:r>
                      <a:rPr lang="en-US" i="1">
                        <a:latin typeface="Cambria Math" charset="0"/>
                        <a:ea typeface="Cambria Math" charset="0"/>
                        <a:cs typeface="Cambria Math" charset="0"/>
                      </a:rPr>
                      <m:t>𝑈𝐷</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𝑉</m:t>
                        </m:r>
                      </m:e>
                      <m:sup>
                        <m:r>
                          <a:rPr lang="en-US" i="1">
                            <a:latin typeface="Cambria Math" charset="0"/>
                            <a:ea typeface="Cambria Math" charset="0"/>
                            <a:cs typeface="Cambria Math" charset="0"/>
                          </a:rPr>
                          <m:t>𝑇</m:t>
                        </m:r>
                      </m:sup>
                    </m:sSup>
                  </m:oMath>
                </a14:m>
                <a:endParaRPr lang="en-US" dirty="0"/>
              </a:p>
              <a:p>
                <a:pPr lvl="1"/>
                <a:r>
                  <a:rPr lang="en-US" dirty="0"/>
                  <a:t>Dimension Reduction</a:t>
                </a:r>
              </a:p>
              <a:p>
                <a:pPr lvl="1"/>
                <a:r>
                  <a:rPr lang="en-US" dirty="0"/>
                  <a:t>s = </a:t>
                </a:r>
                <a:r>
                  <a:rPr lang="en-US" dirty="0" err="1"/>
                  <a:t>svd</a:t>
                </a:r>
                <a:r>
                  <a:rPr lang="en-US" dirty="0"/>
                  <a:t>(m)</a:t>
                </a:r>
              </a:p>
              <a:p>
                <a:pPr lvl="1"/>
                <a:r>
                  <a:rPr lang="mr-IN" dirty="0"/>
                  <a:t>m2 = </a:t>
                </a:r>
                <a:r>
                  <a:rPr lang="mr-IN" dirty="0" err="1"/>
                  <a:t>s$u</a:t>
                </a:r>
                <a:r>
                  <a:rPr lang="mr-IN" dirty="0"/>
                  <a:t>[,1:2] %*% </a:t>
                </a:r>
                <a:r>
                  <a:rPr lang="mr-IN" dirty="0" err="1"/>
                  <a:t>diag</a:t>
                </a:r>
                <a:r>
                  <a:rPr lang="mr-IN" dirty="0"/>
                  <a:t>(</a:t>
                </a:r>
                <a:r>
                  <a:rPr lang="mr-IN" dirty="0" err="1"/>
                  <a:t>s$d</a:t>
                </a:r>
                <a:r>
                  <a:rPr lang="mr-IN" dirty="0"/>
                  <a:t>[1:2]) %*% </a:t>
                </a:r>
                <a:r>
                  <a:rPr lang="mr-IN" dirty="0" err="1"/>
                  <a:t>t</a:t>
                </a:r>
                <a:r>
                  <a:rPr lang="mr-IN" dirty="0"/>
                  <a:t>(</a:t>
                </a:r>
                <a:r>
                  <a:rPr lang="mr-IN" dirty="0" err="1"/>
                  <a:t>s$v</a:t>
                </a:r>
                <a:r>
                  <a:rPr lang="mr-IN" dirty="0"/>
                  <a:t>[,1:2])</a:t>
                </a:r>
                <a:endParaRPr lang="en-US" dirty="0"/>
              </a:p>
              <a:p>
                <a:pPr lvl="1"/>
                <a:r>
                  <a:rPr lang="en-US" dirty="0" err="1"/>
                  <a:t>dimnames</a:t>
                </a:r>
                <a:r>
                  <a:rPr lang="en-US" dirty="0"/>
                  <a:t>(m2)=</a:t>
                </a:r>
                <a:r>
                  <a:rPr lang="en-US" dirty="0" err="1"/>
                  <a:t>dimnames</a:t>
                </a:r>
                <a:r>
                  <a:rPr lang="en-US" dirty="0"/>
                  <a:t>(m)</a:t>
                </a:r>
              </a:p>
              <a:p>
                <a:r>
                  <a:rPr lang="en-US" dirty="0" err="1">
                    <a:hlinkClick r:id="rId3"/>
                  </a:rPr>
                  <a:t>Bellcore</a:t>
                </a:r>
                <a:r>
                  <a:rPr lang="en-US" dirty="0">
                    <a:hlinkClick r:id="rId3"/>
                  </a:rPr>
                  <a:t> Example </a:t>
                </a:r>
                <a:endParaRPr lang="en-US" dirty="0"/>
              </a:p>
              <a:p>
                <a:endParaRPr lang="en-US" dirty="0"/>
              </a:p>
            </p:txBody>
          </p:sp>
        </mc:Choice>
        <mc:Fallback xmlns="">
          <p:sp>
            <p:nvSpPr>
              <p:cNvPr id="9" name="Content Placeholder 3"/>
              <p:cNvSpPr txBox="1">
                <a:spLocks noRot="1" noChangeAspect="1" noMove="1" noResize="1" noEditPoints="1" noAdjustHandles="1" noChangeArrowheads="1" noChangeShapeType="1" noTextEdit="1"/>
              </p:cNvSpPr>
              <p:nvPr/>
            </p:nvSpPr>
            <p:spPr>
              <a:xfrm>
                <a:off x="990600" y="1978025"/>
                <a:ext cx="4637202" cy="4351338"/>
              </a:xfrm>
              <a:prstGeom prst="rect">
                <a:avLst/>
              </a:prstGeom>
              <a:blipFill rotWithShape="0">
                <a:blip r:embed="rId4"/>
                <a:stretch>
                  <a:fillRect l="-2368" t="-2241" r="-1579"/>
                </a:stretch>
              </a:blipFill>
            </p:spPr>
            <p:txBody>
              <a:bodyPr/>
              <a:lstStyle/>
              <a:p>
                <a:r>
                  <a:rPr lang="en-US">
                    <a:noFill/>
                  </a:rPr>
                  <a:t> </a:t>
                </a:r>
              </a:p>
            </p:txBody>
          </p:sp>
        </mc:Fallback>
      </mc:AlternateContent>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509845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0"/>
            <a:ext cx="10007600" cy="6858000"/>
          </a:xfrm>
          <a:prstGeom prst="rect">
            <a:avLst/>
          </a:prstGeom>
        </p:spPr>
      </p:pic>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518303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0558" y="1131601"/>
            <a:ext cx="7635201" cy="2874791"/>
          </a:xfrm>
        </p:spPr>
      </p:pic>
      <p:sp>
        <p:nvSpPr>
          <p:cNvPr id="13" name="Title 12"/>
          <p:cNvSpPr>
            <a:spLocks noGrp="1"/>
          </p:cNvSpPr>
          <p:nvPr>
            <p:ph type="title"/>
          </p:nvPr>
        </p:nvSpPr>
        <p:spPr/>
        <p:txBody>
          <a:bodyPr>
            <a:normAutofit/>
          </a:bodyPr>
          <a:lstStyle/>
          <a:p>
            <a:r>
              <a:rPr lang="en-US" dirty="0"/>
              <a:t>plot(</a:t>
            </a:r>
            <a:r>
              <a:rPr lang="en-US" dirty="0" err="1"/>
              <a:t>hclust</a:t>
            </a:r>
            <a:r>
              <a:rPr lang="en-US" dirty="0"/>
              <a:t>(</a:t>
            </a:r>
            <a:r>
              <a:rPr lang="en-US" dirty="0" err="1"/>
              <a:t>as.dist</a:t>
            </a:r>
            <a:r>
              <a:rPr lang="en-US" dirty="0"/>
              <a:t>(1-cor(m)))</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65889" y="3863928"/>
            <a:ext cx="7026111" cy="2937144"/>
          </a:xfrm>
        </p:spPr>
      </p:pic>
      <p:graphicFrame>
        <p:nvGraphicFramePr>
          <p:cNvPr id="11" name="Content Placeholder 13"/>
          <p:cNvGraphicFramePr>
            <a:graphicFrameLocks/>
          </p:cNvGraphicFramePr>
          <p:nvPr/>
        </p:nvGraphicFramePr>
        <p:xfrm>
          <a:off x="216671" y="2146632"/>
          <a:ext cx="4157365" cy="3434591"/>
        </p:xfrm>
        <a:graphic>
          <a:graphicData uri="http://schemas.openxmlformats.org/drawingml/2006/table">
            <a:tbl>
              <a:tblPr>
                <a:tableStyleId>{5C22544A-7EE6-4342-B048-85BDC9FD1C3A}</a:tableStyleId>
              </a:tblPr>
              <a:tblGrid>
                <a:gridCol w="773563">
                  <a:extLst>
                    <a:ext uri="{9D8B030D-6E8A-4147-A177-3AD203B41FA5}">
                      <a16:colId xmlns:a16="http://schemas.microsoft.com/office/drawing/2014/main" val="20000"/>
                    </a:ext>
                  </a:extLst>
                </a:gridCol>
                <a:gridCol w="375978">
                  <a:extLst>
                    <a:ext uri="{9D8B030D-6E8A-4147-A177-3AD203B41FA5}">
                      <a16:colId xmlns:a16="http://schemas.microsoft.com/office/drawing/2014/main" val="20001"/>
                    </a:ext>
                  </a:extLst>
                </a:gridCol>
                <a:gridCol w="375978">
                  <a:extLst>
                    <a:ext uri="{9D8B030D-6E8A-4147-A177-3AD203B41FA5}">
                      <a16:colId xmlns:a16="http://schemas.microsoft.com/office/drawing/2014/main" val="20002"/>
                    </a:ext>
                  </a:extLst>
                </a:gridCol>
                <a:gridCol w="375978">
                  <a:extLst>
                    <a:ext uri="{9D8B030D-6E8A-4147-A177-3AD203B41FA5}">
                      <a16:colId xmlns:a16="http://schemas.microsoft.com/office/drawing/2014/main" val="20003"/>
                    </a:ext>
                  </a:extLst>
                </a:gridCol>
                <a:gridCol w="375978">
                  <a:extLst>
                    <a:ext uri="{9D8B030D-6E8A-4147-A177-3AD203B41FA5}">
                      <a16:colId xmlns:a16="http://schemas.microsoft.com/office/drawing/2014/main" val="20004"/>
                    </a:ext>
                  </a:extLst>
                </a:gridCol>
                <a:gridCol w="375978">
                  <a:extLst>
                    <a:ext uri="{9D8B030D-6E8A-4147-A177-3AD203B41FA5}">
                      <a16:colId xmlns:a16="http://schemas.microsoft.com/office/drawing/2014/main" val="20005"/>
                    </a:ext>
                  </a:extLst>
                </a:gridCol>
                <a:gridCol w="375978">
                  <a:extLst>
                    <a:ext uri="{9D8B030D-6E8A-4147-A177-3AD203B41FA5}">
                      <a16:colId xmlns:a16="http://schemas.microsoft.com/office/drawing/2014/main" val="20006"/>
                    </a:ext>
                  </a:extLst>
                </a:gridCol>
                <a:gridCol w="375978">
                  <a:extLst>
                    <a:ext uri="{9D8B030D-6E8A-4147-A177-3AD203B41FA5}">
                      <a16:colId xmlns:a16="http://schemas.microsoft.com/office/drawing/2014/main" val="20007"/>
                    </a:ext>
                  </a:extLst>
                </a:gridCol>
                <a:gridCol w="375978">
                  <a:extLst>
                    <a:ext uri="{9D8B030D-6E8A-4147-A177-3AD203B41FA5}">
                      <a16:colId xmlns:a16="http://schemas.microsoft.com/office/drawing/2014/main" val="20008"/>
                    </a:ext>
                  </a:extLst>
                </a:gridCol>
                <a:gridCol w="375978">
                  <a:extLst>
                    <a:ext uri="{9D8B030D-6E8A-4147-A177-3AD203B41FA5}">
                      <a16:colId xmlns:a16="http://schemas.microsoft.com/office/drawing/2014/main" val="20009"/>
                    </a:ext>
                  </a:extLst>
                </a:gridCol>
              </a:tblGrid>
              <a:tr h="270383">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6307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6307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6307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6307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6307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6307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6307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6307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6307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6307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6307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70383">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78762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61798"/>
          <a:stretch/>
        </p:blipFill>
        <p:spPr>
          <a:xfrm>
            <a:off x="3912386" y="311086"/>
            <a:ext cx="8220174" cy="3224001"/>
          </a:xfrm>
        </p:spPr>
      </p:pic>
      <p:sp>
        <p:nvSpPr>
          <p:cNvPr id="13" name="Title 12"/>
          <p:cNvSpPr>
            <a:spLocks noGrp="1"/>
          </p:cNvSpPr>
          <p:nvPr>
            <p:ph type="title"/>
          </p:nvPr>
        </p:nvSpPr>
        <p:spPr>
          <a:xfrm>
            <a:off x="216031" y="101176"/>
            <a:ext cx="7080315" cy="681250"/>
          </a:xfrm>
        </p:spPr>
        <p:txBody>
          <a:bodyPr>
            <a:normAutofit fontScale="90000"/>
          </a:bodyPr>
          <a:lstStyle/>
          <a:p>
            <a:r>
              <a:rPr lang="en-US" dirty="0"/>
              <a:t>plot(</a:t>
            </a:r>
            <a:r>
              <a:rPr lang="en-US" dirty="0" err="1"/>
              <a:t>hclust</a:t>
            </a:r>
            <a:r>
              <a:rPr lang="en-US" dirty="0"/>
              <a:t>(</a:t>
            </a:r>
            <a:r>
              <a:rPr lang="en-US" dirty="0" err="1"/>
              <a:t>as.dist</a:t>
            </a:r>
            <a:r>
              <a:rPr lang="en-US" dirty="0"/>
              <a:t>(1-cor(t(m))))</a:t>
            </a:r>
          </a:p>
        </p:txBody>
      </p:sp>
      <p:pic>
        <p:nvPicPr>
          <p:cNvPr id="12"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53330" b="12642"/>
          <a:stretch/>
        </p:blipFill>
        <p:spPr>
          <a:xfrm>
            <a:off x="3745563" y="3535087"/>
            <a:ext cx="8446437" cy="2950554"/>
          </a:xfrm>
          <a:prstGeom prst="rect">
            <a:avLst/>
          </a:prstGeom>
        </p:spPr>
      </p:pic>
      <p:graphicFrame>
        <p:nvGraphicFramePr>
          <p:cNvPr id="14" name="Content Placeholder 13"/>
          <p:cNvGraphicFramePr>
            <a:graphicFrameLocks/>
          </p:cNvGraphicFramePr>
          <p:nvPr/>
        </p:nvGraphicFramePr>
        <p:xfrm>
          <a:off x="216672" y="2017246"/>
          <a:ext cx="3469447" cy="2951143"/>
        </p:xfrm>
        <a:graphic>
          <a:graphicData uri="http://schemas.openxmlformats.org/drawingml/2006/table">
            <a:tbl>
              <a:tblPr>
                <a:tableStyleId>{5C22544A-7EE6-4342-B048-85BDC9FD1C3A}</a:tableStyleId>
              </a:tblPr>
              <a:tblGrid>
                <a:gridCol w="797018">
                  <a:extLst>
                    <a:ext uri="{9D8B030D-6E8A-4147-A177-3AD203B41FA5}">
                      <a16:colId xmlns:a16="http://schemas.microsoft.com/office/drawing/2014/main" val="20000"/>
                    </a:ext>
                  </a:extLst>
                </a:gridCol>
                <a:gridCol w="211795">
                  <a:extLst>
                    <a:ext uri="{9D8B030D-6E8A-4147-A177-3AD203B41FA5}">
                      <a16:colId xmlns:a16="http://schemas.microsoft.com/office/drawing/2014/main" val="20001"/>
                    </a:ext>
                  </a:extLst>
                </a:gridCol>
                <a:gridCol w="264279">
                  <a:extLst>
                    <a:ext uri="{9D8B030D-6E8A-4147-A177-3AD203B41FA5}">
                      <a16:colId xmlns:a16="http://schemas.microsoft.com/office/drawing/2014/main" val="20002"/>
                    </a:ext>
                  </a:extLst>
                </a:gridCol>
                <a:gridCol w="313765">
                  <a:extLst>
                    <a:ext uri="{9D8B030D-6E8A-4147-A177-3AD203B41FA5}">
                      <a16:colId xmlns:a16="http://schemas.microsoft.com/office/drawing/2014/main" val="20003"/>
                    </a:ext>
                  </a:extLst>
                </a:gridCol>
                <a:gridCol w="313765">
                  <a:extLst>
                    <a:ext uri="{9D8B030D-6E8A-4147-A177-3AD203B41FA5}">
                      <a16:colId xmlns:a16="http://schemas.microsoft.com/office/drawing/2014/main" val="20004"/>
                    </a:ext>
                  </a:extLst>
                </a:gridCol>
                <a:gridCol w="313765">
                  <a:extLst>
                    <a:ext uri="{9D8B030D-6E8A-4147-A177-3AD203B41FA5}">
                      <a16:colId xmlns:a16="http://schemas.microsoft.com/office/drawing/2014/main" val="20005"/>
                    </a:ext>
                  </a:extLst>
                </a:gridCol>
                <a:gridCol w="313765">
                  <a:extLst>
                    <a:ext uri="{9D8B030D-6E8A-4147-A177-3AD203B41FA5}">
                      <a16:colId xmlns:a16="http://schemas.microsoft.com/office/drawing/2014/main" val="20006"/>
                    </a:ext>
                  </a:extLst>
                </a:gridCol>
                <a:gridCol w="313765">
                  <a:extLst>
                    <a:ext uri="{9D8B030D-6E8A-4147-A177-3AD203B41FA5}">
                      <a16:colId xmlns:a16="http://schemas.microsoft.com/office/drawing/2014/main" val="20007"/>
                    </a:ext>
                  </a:extLst>
                </a:gridCol>
                <a:gridCol w="313765">
                  <a:extLst>
                    <a:ext uri="{9D8B030D-6E8A-4147-A177-3AD203B41FA5}">
                      <a16:colId xmlns:a16="http://schemas.microsoft.com/office/drawing/2014/main" val="20008"/>
                    </a:ext>
                  </a:extLst>
                </a:gridCol>
                <a:gridCol w="313765">
                  <a:extLst>
                    <a:ext uri="{9D8B030D-6E8A-4147-A177-3AD203B41FA5}">
                      <a16:colId xmlns:a16="http://schemas.microsoft.com/office/drawing/2014/main" val="20009"/>
                    </a:ext>
                  </a:extLst>
                </a:gridCol>
              </a:tblGrid>
              <a:tr h="232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2604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2604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2604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2604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2604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2604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2604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2604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2604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2604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2604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32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209643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7578</TotalTime>
  <Words>5581</Words>
  <Application>Microsoft Macintosh PowerPoint</Application>
  <PresentationFormat>Widescreen</PresentationFormat>
  <Paragraphs>1413</Paragraphs>
  <Slides>99</Slides>
  <Notes>20</Notes>
  <HiddenSlides>30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0" baseType="lpstr">
      <vt:lpstr>Arial Unicode MS</vt:lpstr>
      <vt:lpstr>Arial</vt:lpstr>
      <vt:lpstr>Calibri</vt:lpstr>
      <vt:lpstr>Calibri Light</vt:lpstr>
      <vt:lpstr>Cambria Math</vt:lpstr>
      <vt:lpstr>Roboto</vt:lpstr>
      <vt:lpstr>Symbol</vt:lpstr>
      <vt:lpstr>Times New Roman</vt:lpstr>
      <vt:lpstr>Wingdings</vt:lpstr>
      <vt:lpstr>Office Theme</vt:lpstr>
      <vt:lpstr>Equation</vt:lpstr>
      <vt:lpstr>CS6120: Lecture 3</vt:lpstr>
      <vt:lpstr>Agenda</vt:lpstr>
      <vt:lpstr>Graphs</vt:lpstr>
      <vt:lpstr>Graphs, Transitive Closure &amp; Random Walks</vt:lpstr>
      <vt:lpstr>Relations: R∈ {=, ≠, &lt;}</vt:lpstr>
      <vt:lpstr>Probability Theory</vt:lpstr>
      <vt:lpstr>Statistics:  Combining models with observations</vt:lpstr>
      <vt:lpstr>Interestingness Metrics: Deviations from Independence</vt:lpstr>
      <vt:lpstr>PowerPoint Presentation</vt:lpstr>
      <vt:lpstr>PowerPoint Presentation</vt:lpstr>
      <vt:lpstr>PowerPoint Presentation</vt:lpstr>
      <vt:lpstr>Adaptation is Lexical</vt:lpstr>
      <vt:lpstr>Adaptation Conclusions</vt:lpstr>
      <vt:lpstr>Word Association Norms, Mutual Information and Lexicography</vt:lpstr>
      <vt:lpstr>PowerPoint Presentation</vt:lpstr>
      <vt:lpstr>There is no data like more data</vt:lpstr>
      <vt:lpstr>http://www.lrec-conf.org/lrec2004/doc/jelinek.pdf </vt:lpstr>
      <vt:lpstr>PowerPoint Presentation</vt:lpstr>
      <vt:lpstr>“It never pays to think until you’ve run out of data” – Eric Brill</vt:lpstr>
      <vt:lpstr>Robert Mercer ACL Lifetime Achievement  http://techtalks.tv/talks/closing-session/60532/ </vt:lpstr>
      <vt:lpstr>Computational Linguistics: Interdisciplinary Combination of Engineering and Humanities</vt:lpstr>
      <vt:lpstr>Priming &amp; Word Associations Task: Subject is given two strings and responds “yes” if both are words</vt:lpstr>
      <vt:lpstr>Pointwise Mutual Information (PMI)</vt:lpstr>
      <vt:lpstr>Windows for computing P(x,y)</vt:lpstr>
      <vt:lpstr>OCR Application</vt:lpstr>
      <vt:lpstr>Applications in Lexicography</vt:lpstr>
      <vt:lpstr>Proper Place for Automation: Start with Drudgery (Support our colleagues; don’t talk too much about taking away jobs they love to do)</vt:lpstr>
      <vt:lpstr>Patrick found tables like this very exciting</vt:lpstr>
      <vt:lpstr>Save &lt;good&gt; from &lt;bad&gt;</vt:lpstr>
      <vt:lpstr>Save good shoppers from their evil $$</vt:lpstr>
      <vt:lpstr>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vt:lpstr>
      <vt:lpstr>save from ≠ save X from Y</vt:lpstr>
      <vt:lpstr>save from ≠  save X from Y</vt:lpstr>
      <vt:lpstr>PowerPoint Presentation</vt:lpstr>
      <vt:lpstr>Agenda</vt:lpstr>
      <vt:lpstr>Linear Algebra</vt:lpstr>
      <vt:lpstr>Nearly Everything To Vectors (Embeddings)</vt:lpstr>
      <vt:lpstr>Salton’s Vector Space Model</vt:lpstr>
      <vt:lpstr>Word2vec (Embeddings)</vt:lpstr>
      <vt:lpstr>PowerPoint Presentation</vt:lpstr>
      <vt:lpstr>Information Retrieval (IR) notation Term Weighting: tf * IDF</vt:lpstr>
      <vt:lpstr>Bellcore Example</vt:lpstr>
      <vt:lpstr>Bellcore’s Example: Bag of Words + SVD http://wordvec.colorado.edu/papers/Deerwester_1990.pdf </vt:lpstr>
      <vt:lpstr>Term by Documents Matrix</vt:lpstr>
      <vt:lpstr>Term by Document Matrix</vt:lpstr>
      <vt:lpstr>Singular Value Decomposition (SVD)</vt:lpstr>
      <vt:lpstr>Dimension Reduction</vt:lpstr>
      <vt:lpstr>SVD and PCA</vt:lpstr>
      <vt:lpstr>Dimension Reduction in R bellcore ≈U D V^T </vt:lpstr>
      <vt:lpstr>SVD maps terms &amp; docs into internal dimensions</vt:lpstr>
      <vt:lpstr>bellcore ≈U D V^T</vt:lpstr>
      <vt:lpstr>PowerPoint Presentation</vt:lpstr>
      <vt:lpstr>PowerPoint Presentation</vt:lpstr>
      <vt:lpstr>Approximate Nearest Neighbors (ANN)</vt:lpstr>
      <vt:lpstr>Formula for Survey Papers (Start thinking about your final project)</vt:lpstr>
      <vt:lpstr>Shameless Plug https://www.semanticscholar.org/product/api/gallery </vt:lpstr>
      <vt:lpstr>Using  Google Scholar to find subsequent work to call out</vt:lpstr>
      <vt:lpstr>Levy &amp; Goldberg (NIPS-2014) Word2Vec ≈ PMI (Pointwise Mutual Info)  sim(x,y)=cos⁡(vec(x), vec(y))≈PMI(x,y)  </vt:lpstr>
      <vt:lpstr>Word2vec is popular (massively cited)</vt:lpstr>
      <vt:lpstr>Word2vec is popular (massively cited)</vt:lpstr>
      <vt:lpstr>Word2Vec: sim(x,y)=cos⁡(vec(x), vec(y))≈PMI(x,y) https://code.google.com/archive/p/word2vec/ </vt:lpstr>
      <vt:lpstr>PowerPoint Presentation</vt:lpstr>
      <vt:lpstr>Some analogies are easier than others</vt:lpstr>
      <vt:lpstr>Levy &amp; Goldberg (NIPS-2014) Word2Vec ≈ PMI (Pointwise Mutual Info)</vt:lpstr>
      <vt:lpstr>Agenda</vt:lpstr>
      <vt:lpstr>HuggingFace Pipelines Colab</vt:lpstr>
      <vt:lpstr>Back Translation and Conjunction</vt:lpstr>
      <vt:lpstr>backup</vt:lpstr>
      <vt:lpstr>tf-idf: Term Weighting</vt:lpstr>
      <vt:lpstr>GloVe: https://nlp.stanford.edu/projects/glove/</vt:lpstr>
      <vt:lpstr>Glass is half-full/empty Word2vec is similar to  PMI (but different)</vt:lpstr>
      <vt:lpstr>IMHO: Word2vec &amp; GloVe &gt;&gt; PMI</vt:lpstr>
      <vt:lpstr>Estimating PMI (and Contingency Tables) Li &amp; Church, Computational Linguistics (2007)</vt:lpstr>
      <vt:lpstr>Prior Art: Removing (Near) Duplicate Web Pages</vt:lpstr>
      <vt:lpstr>Computing Contingency Tables (Brute Force)</vt:lpstr>
      <vt:lpstr>Computing Sample Contingency Table (Using Sketches, An Approximation: Yellow)</vt:lpstr>
      <vt:lpstr>MLE Inference:  What is the most likely table  Given sample and margins? </vt:lpstr>
      <vt:lpstr>Empirical Evaluation MLE &gt;&gt; MF &gt;&gt; Independence</vt:lpstr>
      <vt:lpstr>Non-Empirical Evaluation (Closed Form)</vt:lpstr>
      <vt:lpstr>Sketches vs. Word2Vec (as estimates of PMI)</vt:lpstr>
      <vt:lpstr>Conclusions / Plan</vt:lpstr>
      <vt:lpstr>One use case: Word Analogy</vt:lpstr>
      <vt:lpstr>PowerPoint Presentation</vt:lpstr>
      <vt:lpstr>PowerPoint Presentation</vt:lpstr>
      <vt:lpstr>Adaptation: Three Approaches</vt:lpstr>
      <vt:lpstr>Positive &amp; Negative Adaptation</vt:lpstr>
      <vt:lpstr>Adaptation: Method 1</vt:lpstr>
      <vt:lpstr>Adaptation: Method 1</vt:lpstr>
      <vt:lpstr>Adaptation: Hist &gt;&gt; Near &gt;&gt; Prior</vt:lpstr>
      <vt:lpstr>Adaptation: Method 2</vt:lpstr>
      <vt:lpstr>Pr(+adapt1) ≈ Pr(+adapt2) Within factors of 2-3 (as opposed to 10-1000)</vt:lpstr>
      <vt:lpstr>Challenges for IID: Freq depends on many hidden variables (genre, topic, author, etc.)</vt:lpstr>
      <vt:lpstr>PowerPoint Presentation</vt:lpstr>
      <vt:lpstr>Embeddings: Similarity of docs/words ≈ cos (dot product)</vt:lpstr>
      <vt:lpstr>PowerPoint Presentation</vt:lpstr>
      <vt:lpstr>LSA/LSI: Latent Semantic Analysis/Indexing SVD: Singular Value Decomposition PCA: Principal Component Analysis</vt:lpstr>
      <vt:lpstr>PowerPoint Presentation</vt:lpstr>
      <vt:lpstr>plot(hclust(as.dist(1-cor(m)))</vt:lpstr>
      <vt:lpstr>plot(hclust(as.dist(1-cor(t(m))))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84</cp:revision>
  <dcterms:created xsi:type="dcterms:W3CDTF">2023-08-31T19:51:53Z</dcterms:created>
  <dcterms:modified xsi:type="dcterms:W3CDTF">2023-09-27T17:07:19Z</dcterms:modified>
</cp:coreProperties>
</file>